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wdp" ContentType="image/vnd.ms-photo"/>
  <Default Extension="gif" ContentType="image/gi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26.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5" r:id="rId1"/>
  </p:sldMasterIdLst>
  <p:notesMasterIdLst>
    <p:notesMasterId r:id="rId67"/>
  </p:notesMasterIdLst>
  <p:handoutMasterIdLst>
    <p:handoutMasterId r:id="rId68"/>
  </p:handoutMasterIdLst>
  <p:sldIdLst>
    <p:sldId id="256" r:id="rId2"/>
    <p:sldId id="413" r:id="rId3"/>
    <p:sldId id="349" r:id="rId4"/>
    <p:sldId id="375" r:id="rId5"/>
    <p:sldId id="376" r:id="rId6"/>
    <p:sldId id="350" r:id="rId7"/>
    <p:sldId id="353" r:id="rId8"/>
    <p:sldId id="354" r:id="rId9"/>
    <p:sldId id="377" r:id="rId10"/>
    <p:sldId id="311" r:id="rId11"/>
    <p:sldId id="304" r:id="rId12"/>
    <p:sldId id="305" r:id="rId13"/>
    <p:sldId id="306" r:id="rId14"/>
    <p:sldId id="286" r:id="rId15"/>
    <p:sldId id="342" r:id="rId16"/>
    <p:sldId id="341" r:id="rId17"/>
    <p:sldId id="351" r:id="rId18"/>
    <p:sldId id="352" r:id="rId19"/>
    <p:sldId id="379" r:id="rId20"/>
    <p:sldId id="380" r:id="rId21"/>
    <p:sldId id="381" r:id="rId22"/>
    <p:sldId id="343" r:id="rId23"/>
    <p:sldId id="355" r:id="rId24"/>
    <p:sldId id="356" r:id="rId25"/>
    <p:sldId id="280" r:id="rId26"/>
    <p:sldId id="346" r:id="rId27"/>
    <p:sldId id="290" r:id="rId28"/>
    <p:sldId id="281" r:id="rId29"/>
    <p:sldId id="357" r:id="rId30"/>
    <p:sldId id="358" r:id="rId31"/>
    <p:sldId id="302" r:id="rId32"/>
    <p:sldId id="327" r:id="rId33"/>
    <p:sldId id="308" r:id="rId34"/>
    <p:sldId id="307" r:id="rId35"/>
    <p:sldId id="382" r:id="rId36"/>
    <p:sldId id="383" r:id="rId37"/>
    <p:sldId id="384" r:id="rId38"/>
    <p:sldId id="385" r:id="rId39"/>
    <p:sldId id="386" r:id="rId40"/>
    <p:sldId id="387" r:id="rId41"/>
    <p:sldId id="388" r:id="rId42"/>
    <p:sldId id="407" r:id="rId43"/>
    <p:sldId id="389" r:id="rId44"/>
    <p:sldId id="390" r:id="rId45"/>
    <p:sldId id="409" r:id="rId46"/>
    <p:sldId id="391" r:id="rId47"/>
    <p:sldId id="392" r:id="rId48"/>
    <p:sldId id="393" r:id="rId49"/>
    <p:sldId id="394" r:id="rId50"/>
    <p:sldId id="395" r:id="rId51"/>
    <p:sldId id="396" r:id="rId52"/>
    <p:sldId id="397" r:id="rId53"/>
    <p:sldId id="398" r:id="rId54"/>
    <p:sldId id="399" r:id="rId55"/>
    <p:sldId id="400" r:id="rId56"/>
    <p:sldId id="401" r:id="rId57"/>
    <p:sldId id="402" r:id="rId58"/>
    <p:sldId id="403" r:id="rId59"/>
    <p:sldId id="404" r:id="rId60"/>
    <p:sldId id="405" r:id="rId61"/>
    <p:sldId id="406" r:id="rId62"/>
    <p:sldId id="408" r:id="rId63"/>
    <p:sldId id="414" r:id="rId64"/>
    <p:sldId id="410" r:id="rId65"/>
    <p:sldId id="412" r:id="rId66"/>
  </p:sldIdLst>
  <p:sldSz cx="9144000" cy="6858000" type="screen4x3"/>
  <p:notesSz cx="7077075" cy="9393238"/>
  <p:defaultTextStyle>
    <a:defPPr>
      <a:defRPr lang="en-US"/>
    </a:defPPr>
    <a:lvl1pPr algn="l" rtl="0" eaLnBrk="0" fontAlgn="base" hangingPunct="0">
      <a:spcBef>
        <a:spcPct val="0"/>
      </a:spcBef>
      <a:spcAft>
        <a:spcPct val="0"/>
      </a:spcAft>
      <a:defRPr sz="5400" b="1" kern="1200">
        <a:solidFill>
          <a:schemeClr val="tx1"/>
        </a:solidFill>
        <a:latin typeface="Arial" charset="0"/>
        <a:ea typeface="+mn-ea"/>
        <a:cs typeface="+mn-cs"/>
      </a:defRPr>
    </a:lvl1pPr>
    <a:lvl2pPr marL="457200" algn="l" rtl="0" eaLnBrk="0" fontAlgn="base" hangingPunct="0">
      <a:spcBef>
        <a:spcPct val="0"/>
      </a:spcBef>
      <a:spcAft>
        <a:spcPct val="0"/>
      </a:spcAft>
      <a:defRPr sz="5400" b="1" kern="1200">
        <a:solidFill>
          <a:schemeClr val="tx1"/>
        </a:solidFill>
        <a:latin typeface="Arial" charset="0"/>
        <a:ea typeface="+mn-ea"/>
        <a:cs typeface="+mn-cs"/>
      </a:defRPr>
    </a:lvl2pPr>
    <a:lvl3pPr marL="914400" algn="l" rtl="0" eaLnBrk="0" fontAlgn="base" hangingPunct="0">
      <a:spcBef>
        <a:spcPct val="0"/>
      </a:spcBef>
      <a:spcAft>
        <a:spcPct val="0"/>
      </a:spcAft>
      <a:defRPr sz="5400" b="1" kern="1200">
        <a:solidFill>
          <a:schemeClr val="tx1"/>
        </a:solidFill>
        <a:latin typeface="Arial" charset="0"/>
        <a:ea typeface="+mn-ea"/>
        <a:cs typeface="+mn-cs"/>
      </a:defRPr>
    </a:lvl3pPr>
    <a:lvl4pPr marL="1371600" algn="l" rtl="0" eaLnBrk="0" fontAlgn="base" hangingPunct="0">
      <a:spcBef>
        <a:spcPct val="0"/>
      </a:spcBef>
      <a:spcAft>
        <a:spcPct val="0"/>
      </a:spcAft>
      <a:defRPr sz="5400" b="1" kern="1200">
        <a:solidFill>
          <a:schemeClr val="tx1"/>
        </a:solidFill>
        <a:latin typeface="Arial" charset="0"/>
        <a:ea typeface="+mn-ea"/>
        <a:cs typeface="+mn-cs"/>
      </a:defRPr>
    </a:lvl4pPr>
    <a:lvl5pPr marL="1828800" algn="l" rtl="0" eaLnBrk="0" fontAlgn="base" hangingPunct="0">
      <a:spcBef>
        <a:spcPct val="0"/>
      </a:spcBef>
      <a:spcAft>
        <a:spcPct val="0"/>
      </a:spcAft>
      <a:defRPr sz="5400" b="1" kern="1200">
        <a:solidFill>
          <a:schemeClr val="tx1"/>
        </a:solidFill>
        <a:latin typeface="Arial" charset="0"/>
        <a:ea typeface="+mn-ea"/>
        <a:cs typeface="+mn-cs"/>
      </a:defRPr>
    </a:lvl5pPr>
    <a:lvl6pPr marL="2286000" algn="l" defTabSz="914400" rtl="0" eaLnBrk="1" latinLnBrk="0" hangingPunct="1">
      <a:defRPr sz="5400" b="1" kern="1200">
        <a:solidFill>
          <a:schemeClr val="tx1"/>
        </a:solidFill>
        <a:latin typeface="Arial" charset="0"/>
        <a:ea typeface="+mn-ea"/>
        <a:cs typeface="+mn-cs"/>
      </a:defRPr>
    </a:lvl6pPr>
    <a:lvl7pPr marL="2743200" algn="l" defTabSz="914400" rtl="0" eaLnBrk="1" latinLnBrk="0" hangingPunct="1">
      <a:defRPr sz="5400" b="1" kern="1200">
        <a:solidFill>
          <a:schemeClr val="tx1"/>
        </a:solidFill>
        <a:latin typeface="Arial" charset="0"/>
        <a:ea typeface="+mn-ea"/>
        <a:cs typeface="+mn-cs"/>
      </a:defRPr>
    </a:lvl7pPr>
    <a:lvl8pPr marL="3200400" algn="l" defTabSz="914400" rtl="0" eaLnBrk="1" latinLnBrk="0" hangingPunct="1">
      <a:defRPr sz="5400" b="1" kern="1200">
        <a:solidFill>
          <a:schemeClr val="tx1"/>
        </a:solidFill>
        <a:latin typeface="Arial" charset="0"/>
        <a:ea typeface="+mn-ea"/>
        <a:cs typeface="+mn-cs"/>
      </a:defRPr>
    </a:lvl8pPr>
    <a:lvl9pPr marL="3657600" algn="l" defTabSz="914400" rtl="0" eaLnBrk="1" latinLnBrk="0" hangingPunct="1">
      <a:defRPr sz="5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3366"/>
    <a:srgbClr val="003399"/>
    <a:srgbClr val="CC0000"/>
    <a:srgbClr val="777777"/>
    <a:srgbClr val="66FFFF"/>
    <a:srgbClr val="66FF33"/>
    <a:srgbClr val="FF99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35" autoAdjust="0"/>
    <p:restoredTop sz="95067" autoAdjust="0"/>
  </p:normalViewPr>
  <p:slideViewPr>
    <p:cSldViewPr>
      <p:cViewPr varScale="1">
        <p:scale>
          <a:sx n="110" d="100"/>
          <a:sy n="110" d="100"/>
        </p:scale>
        <p:origin x="57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2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1026"/>
          <p:cNvSpPr>
            <a:spLocks noGrp="1" noChangeArrowheads="1"/>
          </p:cNvSpPr>
          <p:nvPr>
            <p:ph type="hdr" sz="quarter"/>
          </p:nvPr>
        </p:nvSpPr>
        <p:spPr bwMode="auto">
          <a:xfrm>
            <a:off x="2" y="0"/>
            <a:ext cx="3067549" cy="469983"/>
          </a:xfrm>
          <a:prstGeom prst="rect">
            <a:avLst/>
          </a:prstGeom>
          <a:noFill/>
          <a:ln w="9525">
            <a:noFill/>
            <a:miter lim="800000"/>
            <a:headEnd/>
            <a:tailEnd/>
          </a:ln>
          <a:effectLst/>
        </p:spPr>
        <p:txBody>
          <a:bodyPr vert="horz" wrap="square" lIns="94088" tIns="47044" rIns="94088" bIns="47044" numCol="1" anchor="t" anchorCtr="0" compatLnSpc="1">
            <a:prstTxWarp prst="textNoShape">
              <a:avLst/>
            </a:prstTxWarp>
          </a:bodyPr>
          <a:lstStyle>
            <a:lvl1pPr defTabSz="938827" eaLnBrk="1" hangingPunct="1">
              <a:defRPr sz="1200" b="0" smtClean="0">
                <a:latin typeface="Times New Roman" pitchFamily="18" charset="0"/>
              </a:defRPr>
            </a:lvl1pPr>
          </a:lstStyle>
          <a:p>
            <a:pPr>
              <a:defRPr/>
            </a:pPr>
            <a:endParaRPr lang="en-US"/>
          </a:p>
        </p:txBody>
      </p:sp>
      <p:sp>
        <p:nvSpPr>
          <p:cNvPr id="41987" name="Rectangle 1027"/>
          <p:cNvSpPr>
            <a:spLocks noGrp="1" noChangeArrowheads="1"/>
          </p:cNvSpPr>
          <p:nvPr>
            <p:ph type="dt" sz="quarter" idx="1"/>
          </p:nvPr>
        </p:nvSpPr>
        <p:spPr bwMode="auto">
          <a:xfrm>
            <a:off x="4011161" y="0"/>
            <a:ext cx="3065916" cy="469983"/>
          </a:xfrm>
          <a:prstGeom prst="rect">
            <a:avLst/>
          </a:prstGeom>
          <a:noFill/>
          <a:ln w="9525">
            <a:noFill/>
            <a:miter lim="800000"/>
            <a:headEnd/>
            <a:tailEnd/>
          </a:ln>
          <a:effectLst/>
        </p:spPr>
        <p:txBody>
          <a:bodyPr vert="horz" wrap="square" lIns="94088" tIns="47044" rIns="94088" bIns="47044" numCol="1" anchor="t" anchorCtr="0" compatLnSpc="1">
            <a:prstTxWarp prst="textNoShape">
              <a:avLst/>
            </a:prstTxWarp>
          </a:bodyPr>
          <a:lstStyle>
            <a:lvl1pPr algn="r" defTabSz="938827" eaLnBrk="1" hangingPunct="1">
              <a:defRPr sz="1200" b="0" smtClean="0">
                <a:latin typeface="Times New Roman" pitchFamily="18" charset="0"/>
              </a:defRPr>
            </a:lvl1pPr>
          </a:lstStyle>
          <a:p>
            <a:pPr>
              <a:defRPr/>
            </a:pPr>
            <a:endParaRPr lang="en-US"/>
          </a:p>
        </p:txBody>
      </p:sp>
      <p:sp>
        <p:nvSpPr>
          <p:cNvPr id="41988" name="Rectangle 1028"/>
          <p:cNvSpPr>
            <a:spLocks noGrp="1" noChangeArrowheads="1"/>
          </p:cNvSpPr>
          <p:nvPr>
            <p:ph type="ftr" sz="quarter" idx="2"/>
          </p:nvPr>
        </p:nvSpPr>
        <p:spPr bwMode="auto">
          <a:xfrm>
            <a:off x="2" y="8923256"/>
            <a:ext cx="3067549" cy="469982"/>
          </a:xfrm>
          <a:prstGeom prst="rect">
            <a:avLst/>
          </a:prstGeom>
          <a:noFill/>
          <a:ln w="9525">
            <a:noFill/>
            <a:miter lim="800000"/>
            <a:headEnd/>
            <a:tailEnd/>
          </a:ln>
          <a:effectLst/>
        </p:spPr>
        <p:txBody>
          <a:bodyPr vert="horz" wrap="square" lIns="94088" tIns="47044" rIns="94088" bIns="47044" numCol="1" anchor="b" anchorCtr="0" compatLnSpc="1">
            <a:prstTxWarp prst="textNoShape">
              <a:avLst/>
            </a:prstTxWarp>
          </a:bodyPr>
          <a:lstStyle>
            <a:lvl1pPr defTabSz="938827" eaLnBrk="1" hangingPunct="1">
              <a:defRPr sz="1200" b="0" smtClean="0">
                <a:latin typeface="Times New Roman" pitchFamily="18" charset="0"/>
              </a:defRPr>
            </a:lvl1pPr>
          </a:lstStyle>
          <a:p>
            <a:pPr>
              <a:defRPr/>
            </a:pPr>
            <a:endParaRPr lang="en-US"/>
          </a:p>
        </p:txBody>
      </p:sp>
      <p:sp>
        <p:nvSpPr>
          <p:cNvPr id="41989" name="Rectangle 1029"/>
          <p:cNvSpPr>
            <a:spLocks noGrp="1" noChangeArrowheads="1"/>
          </p:cNvSpPr>
          <p:nvPr>
            <p:ph type="sldNum" sz="quarter" idx="3"/>
          </p:nvPr>
        </p:nvSpPr>
        <p:spPr bwMode="auto">
          <a:xfrm>
            <a:off x="4011161" y="8923256"/>
            <a:ext cx="3065916" cy="469982"/>
          </a:xfrm>
          <a:prstGeom prst="rect">
            <a:avLst/>
          </a:prstGeom>
          <a:noFill/>
          <a:ln w="9525">
            <a:noFill/>
            <a:miter lim="800000"/>
            <a:headEnd/>
            <a:tailEnd/>
          </a:ln>
          <a:effectLst/>
        </p:spPr>
        <p:txBody>
          <a:bodyPr vert="horz" wrap="square" lIns="94088" tIns="47044" rIns="94088" bIns="47044" numCol="1" anchor="b" anchorCtr="0" compatLnSpc="1">
            <a:prstTxWarp prst="textNoShape">
              <a:avLst/>
            </a:prstTxWarp>
          </a:bodyPr>
          <a:lstStyle>
            <a:lvl1pPr algn="r" defTabSz="938827" eaLnBrk="1" hangingPunct="1">
              <a:defRPr sz="1200" b="0" smtClean="0">
                <a:latin typeface="Times New Roman" pitchFamily="18" charset="0"/>
              </a:defRPr>
            </a:lvl1pPr>
          </a:lstStyle>
          <a:p>
            <a:pPr>
              <a:defRPr/>
            </a:pPr>
            <a:fld id="{9BC8D04F-A851-4730-8154-C85D83D6F418}" type="slidenum">
              <a:rPr lang="en-US"/>
              <a:pPr>
                <a:defRPr/>
              </a:pPr>
              <a:t>‹#›</a:t>
            </a:fld>
            <a:endParaRPr lang="en-US"/>
          </a:p>
        </p:txBody>
      </p:sp>
    </p:spTree>
    <p:extLst>
      <p:ext uri="{BB962C8B-B14F-4D97-AF65-F5344CB8AC3E}">
        <p14:creationId xmlns:p14="http://schemas.microsoft.com/office/powerpoint/2010/main" val="2716955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2" y="0"/>
            <a:ext cx="3067549" cy="469983"/>
          </a:xfrm>
          <a:prstGeom prst="rect">
            <a:avLst/>
          </a:prstGeom>
          <a:noFill/>
          <a:ln w="9525">
            <a:noFill/>
            <a:miter lim="800000"/>
            <a:headEnd/>
            <a:tailEnd/>
          </a:ln>
          <a:effectLst/>
        </p:spPr>
        <p:txBody>
          <a:bodyPr vert="horz" wrap="square" lIns="93075" tIns="46538" rIns="93075" bIns="46538" numCol="1" anchor="t" anchorCtr="0" compatLnSpc="1">
            <a:prstTxWarp prst="textNoShape">
              <a:avLst/>
            </a:prstTxWarp>
          </a:bodyPr>
          <a:lstStyle>
            <a:lvl1pPr eaLnBrk="1" hangingPunct="1">
              <a:defRPr sz="1200" b="0" smtClean="0">
                <a:latin typeface="Times New Roman" pitchFamily="18" charset="0"/>
              </a:defRPr>
            </a:lvl1pPr>
          </a:lstStyle>
          <a:p>
            <a:pPr>
              <a:defRPr/>
            </a:pPr>
            <a:endParaRPr lang="en-US"/>
          </a:p>
        </p:txBody>
      </p:sp>
      <p:sp>
        <p:nvSpPr>
          <p:cNvPr id="216067" name="Rectangle 3"/>
          <p:cNvSpPr>
            <a:spLocks noGrp="1" noChangeArrowheads="1"/>
          </p:cNvSpPr>
          <p:nvPr>
            <p:ph type="dt" idx="1"/>
          </p:nvPr>
        </p:nvSpPr>
        <p:spPr bwMode="auto">
          <a:xfrm>
            <a:off x="4007894" y="0"/>
            <a:ext cx="3067548" cy="469983"/>
          </a:xfrm>
          <a:prstGeom prst="rect">
            <a:avLst/>
          </a:prstGeom>
          <a:noFill/>
          <a:ln w="9525">
            <a:noFill/>
            <a:miter lim="800000"/>
            <a:headEnd/>
            <a:tailEnd/>
          </a:ln>
          <a:effectLst/>
        </p:spPr>
        <p:txBody>
          <a:bodyPr vert="horz" wrap="square" lIns="93075" tIns="46538" rIns="93075" bIns="46538" numCol="1" anchor="t" anchorCtr="0" compatLnSpc="1">
            <a:prstTxWarp prst="textNoShape">
              <a:avLst/>
            </a:prstTxWarp>
          </a:bodyPr>
          <a:lstStyle>
            <a:lvl1pPr algn="r" eaLnBrk="1" hangingPunct="1">
              <a:defRPr sz="1200" b="0" smtClean="0">
                <a:latin typeface="Times New Roman" pitchFamily="18" charset="0"/>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92213" y="704850"/>
            <a:ext cx="4694237"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9" name="Rectangle 5"/>
          <p:cNvSpPr>
            <a:spLocks noGrp="1" noChangeArrowheads="1"/>
          </p:cNvSpPr>
          <p:nvPr>
            <p:ph type="body" sz="quarter" idx="3"/>
          </p:nvPr>
        </p:nvSpPr>
        <p:spPr bwMode="auto">
          <a:xfrm>
            <a:off x="708524" y="4462431"/>
            <a:ext cx="5661660" cy="4226637"/>
          </a:xfrm>
          <a:prstGeom prst="rect">
            <a:avLst/>
          </a:prstGeom>
          <a:noFill/>
          <a:ln w="9525">
            <a:noFill/>
            <a:miter lim="800000"/>
            <a:headEnd/>
            <a:tailEnd/>
          </a:ln>
          <a:effectLst/>
        </p:spPr>
        <p:txBody>
          <a:bodyPr vert="horz" wrap="square" lIns="93075" tIns="46538" rIns="93075" bIns="465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6070" name="Rectangle 6"/>
          <p:cNvSpPr>
            <a:spLocks noGrp="1" noChangeArrowheads="1"/>
          </p:cNvSpPr>
          <p:nvPr>
            <p:ph type="ftr" sz="quarter" idx="4"/>
          </p:nvPr>
        </p:nvSpPr>
        <p:spPr bwMode="auto">
          <a:xfrm>
            <a:off x="2" y="8921651"/>
            <a:ext cx="3067549" cy="469983"/>
          </a:xfrm>
          <a:prstGeom prst="rect">
            <a:avLst/>
          </a:prstGeom>
          <a:noFill/>
          <a:ln w="9525">
            <a:noFill/>
            <a:miter lim="800000"/>
            <a:headEnd/>
            <a:tailEnd/>
          </a:ln>
          <a:effectLst/>
        </p:spPr>
        <p:txBody>
          <a:bodyPr vert="horz" wrap="square" lIns="93075" tIns="46538" rIns="93075" bIns="46538" numCol="1" anchor="b" anchorCtr="0" compatLnSpc="1">
            <a:prstTxWarp prst="textNoShape">
              <a:avLst/>
            </a:prstTxWarp>
          </a:bodyPr>
          <a:lstStyle>
            <a:lvl1pPr eaLnBrk="1" hangingPunct="1">
              <a:defRPr sz="1200" b="0" smtClean="0">
                <a:latin typeface="Times New Roman" pitchFamily="18" charset="0"/>
              </a:defRPr>
            </a:lvl1pPr>
          </a:lstStyle>
          <a:p>
            <a:pPr>
              <a:defRPr/>
            </a:pPr>
            <a:endParaRPr lang="en-US"/>
          </a:p>
        </p:txBody>
      </p:sp>
      <p:sp>
        <p:nvSpPr>
          <p:cNvPr id="216071" name="Rectangle 7"/>
          <p:cNvSpPr>
            <a:spLocks noGrp="1" noChangeArrowheads="1"/>
          </p:cNvSpPr>
          <p:nvPr>
            <p:ph type="sldNum" sz="quarter" idx="5"/>
          </p:nvPr>
        </p:nvSpPr>
        <p:spPr bwMode="auto">
          <a:xfrm>
            <a:off x="4007894" y="8921651"/>
            <a:ext cx="3067548" cy="469983"/>
          </a:xfrm>
          <a:prstGeom prst="rect">
            <a:avLst/>
          </a:prstGeom>
          <a:noFill/>
          <a:ln w="9525">
            <a:noFill/>
            <a:miter lim="800000"/>
            <a:headEnd/>
            <a:tailEnd/>
          </a:ln>
          <a:effectLst/>
        </p:spPr>
        <p:txBody>
          <a:bodyPr vert="horz" wrap="square" lIns="93075" tIns="46538" rIns="93075" bIns="46538" numCol="1" anchor="b" anchorCtr="0" compatLnSpc="1">
            <a:prstTxWarp prst="textNoShape">
              <a:avLst/>
            </a:prstTxWarp>
          </a:bodyPr>
          <a:lstStyle>
            <a:lvl1pPr algn="r" eaLnBrk="1" hangingPunct="1">
              <a:defRPr sz="1200" b="0" smtClean="0">
                <a:latin typeface="Times New Roman" pitchFamily="18" charset="0"/>
              </a:defRPr>
            </a:lvl1pPr>
          </a:lstStyle>
          <a:p>
            <a:pPr>
              <a:defRPr/>
            </a:pPr>
            <a:fld id="{8A26E39C-4D34-4897-922C-CF29B890F4BC}" type="slidenum">
              <a:rPr lang="en-US"/>
              <a:pPr>
                <a:defRPr/>
              </a:pPr>
              <a:t>‹#›</a:t>
            </a:fld>
            <a:endParaRPr lang="en-US"/>
          </a:p>
        </p:txBody>
      </p:sp>
    </p:spTree>
    <p:extLst>
      <p:ext uri="{BB962C8B-B14F-4D97-AF65-F5344CB8AC3E}">
        <p14:creationId xmlns:p14="http://schemas.microsoft.com/office/powerpoint/2010/main" val="1483773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BB7DB6AB-1379-4501-8218-3C92B69B8DFE}" type="slidenum">
              <a:rPr lang="en-US" b="0">
                <a:latin typeface="Times New Roman" pitchFamily="18" charset="0"/>
              </a:rPr>
              <a:pPr/>
              <a:t>1</a:t>
            </a:fld>
            <a:endParaRPr lang="en-US" b="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96F05854-76F3-486F-9FFF-13836DBC81DE}" type="slidenum">
              <a:rPr lang="en-US" b="0">
                <a:latin typeface="Times New Roman" pitchFamily="18" charset="0"/>
              </a:rPr>
              <a:pPr/>
              <a:t>15</a:t>
            </a:fld>
            <a:endParaRPr lang="en-US" b="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6932D3E4-4143-4016-83D2-E88552A41494}" type="slidenum">
              <a:rPr lang="en-US" b="0">
                <a:latin typeface="Times New Roman" pitchFamily="18" charset="0"/>
              </a:rPr>
              <a:pPr/>
              <a:t>16</a:t>
            </a:fld>
            <a:endParaRPr lang="en-US" b="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32839520-95A6-4D5E-BCF2-EFA8308A89AE}" type="slidenum">
              <a:rPr lang="en-US" b="0">
                <a:latin typeface="Times New Roman" pitchFamily="18" charset="0"/>
              </a:rPr>
              <a:pPr/>
              <a:t>22</a:t>
            </a:fld>
            <a:endParaRPr lang="en-US" b="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76857907-8F62-4DEC-8DB8-A13ED980BC4B}" type="slidenum">
              <a:rPr lang="en-US" b="0">
                <a:latin typeface="Times New Roman" pitchFamily="18" charset="0"/>
              </a:rPr>
              <a:pPr/>
              <a:t>25</a:t>
            </a:fld>
            <a:endParaRPr lang="en-US" b="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3313F6E3-61C2-4DDF-AEE2-DC9E6C7B142E}" type="slidenum">
              <a:rPr lang="en-US" b="0">
                <a:latin typeface="Times New Roman" pitchFamily="18" charset="0"/>
              </a:rPr>
              <a:pPr/>
              <a:t>26</a:t>
            </a:fld>
            <a:endParaRPr lang="en-US" b="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3CB6D62F-5E54-4282-91FF-07357FB00B8C}" type="slidenum">
              <a:rPr lang="en-US" b="0">
                <a:latin typeface="Times New Roman" pitchFamily="18" charset="0"/>
              </a:rPr>
              <a:pPr/>
              <a:t>27</a:t>
            </a:fld>
            <a:endParaRPr lang="en-US" b="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9A53A02B-E953-4D62-9D74-28EC1DF1892D}" type="slidenum">
              <a:rPr lang="en-US" b="0">
                <a:latin typeface="Times New Roman" pitchFamily="18" charset="0"/>
              </a:rPr>
              <a:pPr/>
              <a:t>28</a:t>
            </a:fld>
            <a:endParaRPr lang="en-US" b="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A3F4FA41-6C16-486D-A703-4510B1A5D88E}" type="slidenum">
              <a:rPr lang="en-US" b="0">
                <a:latin typeface="Times New Roman" pitchFamily="18" charset="0"/>
              </a:rPr>
              <a:pPr/>
              <a:t>31</a:t>
            </a:fld>
            <a:endParaRPr lang="en-US" b="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110D719E-BB87-41DE-82CB-1C17530EFAEF}" type="slidenum">
              <a:rPr lang="en-US" b="0">
                <a:latin typeface="Times New Roman" pitchFamily="18" charset="0"/>
              </a:rPr>
              <a:pPr/>
              <a:t>32</a:t>
            </a:fld>
            <a:endParaRPr 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39478D06-B26C-4F77-ACAE-333F3F9E500C}" type="slidenum">
              <a:rPr lang="en-US" b="0">
                <a:latin typeface="Times New Roman" pitchFamily="18" charset="0"/>
              </a:rPr>
              <a:pPr/>
              <a:t>33</a:t>
            </a:fld>
            <a:endParaRPr lang="en-US" b="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DAC0C2-F60F-4586-B20F-45D1A7A9C7CC}" type="slidenum">
              <a:rPr lang="en-US" smtClean="0"/>
              <a:t>6</a:t>
            </a:fld>
            <a:endParaRPr lang="en-US"/>
          </a:p>
        </p:txBody>
      </p:sp>
      <p:sp>
        <p:nvSpPr>
          <p:cNvPr id="5" name="Date Placeholder 4"/>
          <p:cNvSpPr>
            <a:spLocks noGrp="1"/>
          </p:cNvSpPr>
          <p:nvPr>
            <p:ph type="dt" idx="11"/>
          </p:nvPr>
        </p:nvSpPr>
        <p:spPr/>
        <p:txBody>
          <a:bodyPr/>
          <a:lstStyle/>
          <a:p>
            <a:fld id="{E47D9BEA-0ED0-4A9A-A9DB-7345E2DD663B}" type="datetime1">
              <a:rPr lang="en-US" smtClean="0"/>
              <a:t>3/25/22</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204576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05872390-F5EB-459F-B8F3-5C2E376A80CB}" type="slidenum">
              <a:rPr lang="en-US" b="0">
                <a:latin typeface="Times New Roman" pitchFamily="18" charset="0"/>
              </a:rPr>
              <a:pPr/>
              <a:t>34</a:t>
            </a:fld>
            <a:endParaRPr lang="en-US" b="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1820BF91-82FD-401C-844E-A7FB628B50EF}" type="slidenum">
              <a:rPr lang="en-US" b="0">
                <a:latin typeface="Times New Roman" pitchFamily="18" charset="0"/>
              </a:rPr>
              <a:pPr/>
              <a:t>37</a:t>
            </a:fld>
            <a:endParaRPr lang="en-US" b="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953CE806-5AE5-48A8-A9EF-DD890E094E78}" type="slidenum">
              <a:rPr lang="en-US" b="0">
                <a:latin typeface="Times New Roman" pitchFamily="18" charset="0"/>
              </a:rPr>
              <a:pPr/>
              <a:t>38</a:t>
            </a:fld>
            <a:endParaRPr lang="en-US" b="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615DFB0B-A502-4E40-9673-7DAA0A6999A3}" type="slidenum">
              <a:rPr lang="en-US" b="0">
                <a:latin typeface="Times New Roman" pitchFamily="18" charset="0"/>
              </a:rPr>
              <a:pPr/>
              <a:t>39</a:t>
            </a:fld>
            <a:endParaRPr lang="en-US" b="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8193B14E-8E4E-4F5D-B8F5-1B44E659DD6A}" type="slidenum">
              <a:rPr lang="en-US" b="0">
                <a:latin typeface="Times New Roman" pitchFamily="18" charset="0"/>
              </a:rPr>
              <a:pPr/>
              <a:t>40</a:t>
            </a:fld>
            <a:endParaRPr lang="en-US" b="0">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42F9AB0B-A671-4A41-A6E4-2001A8A0CEED}" type="slidenum">
              <a:rPr lang="en-US" b="0">
                <a:latin typeface="Times New Roman" pitchFamily="18" charset="0"/>
              </a:rPr>
              <a:pPr/>
              <a:t>48</a:t>
            </a:fld>
            <a:endParaRPr lang="en-US" b="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6625AFDE-0975-4CE3-A1C2-CE034B9DA37C}" type="slidenum">
              <a:rPr lang="en-US" b="0">
                <a:latin typeface="Times New Roman" pitchFamily="18" charset="0"/>
              </a:rPr>
              <a:pPr/>
              <a:t>56</a:t>
            </a:fld>
            <a:endParaRPr lang="en-US" b="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F5A6406E-D2D4-47FA-810D-A99C01ED15A2}" type="slidenum">
              <a:rPr lang="en-US" b="0">
                <a:latin typeface="Times New Roman" pitchFamily="18" charset="0"/>
              </a:rPr>
              <a:pPr/>
              <a:t>59</a:t>
            </a:fld>
            <a:endParaRPr lang="en-US" b="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7C4C60D7-178D-4B03-A5FC-74A95C702C4C}" type="slidenum">
              <a:rPr lang="en-US" b="0">
                <a:latin typeface="Times New Roman" pitchFamily="18" charset="0"/>
              </a:rPr>
              <a:pPr/>
              <a:t>60</a:t>
            </a:fld>
            <a:endParaRPr lang="en-US" b="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4F9734FD-519B-473E-974B-6A683CB04B1D}" type="slidenum">
              <a:rPr lang="en-US" b="0">
                <a:latin typeface="Times New Roman" pitchFamily="18" charset="0"/>
              </a:rPr>
              <a:pPr/>
              <a:t>61</a:t>
            </a:fld>
            <a:endParaRPr lang="en-US" b="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26E39C-4D34-4897-922C-CF29B890F4BC}" type="slidenum">
              <a:rPr lang="en-US" smtClean="0"/>
              <a:pPr>
                <a:defRPr/>
              </a:pPr>
              <a:t>7</a:t>
            </a:fld>
            <a:endParaRPr lang="en-US"/>
          </a:p>
        </p:txBody>
      </p:sp>
    </p:spTree>
    <p:extLst>
      <p:ext uri="{BB962C8B-B14F-4D97-AF65-F5344CB8AC3E}">
        <p14:creationId xmlns:p14="http://schemas.microsoft.com/office/powerpoint/2010/main" val="1853320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A4DD5050-329E-45C4-B5FD-4041BB6B4426}" type="datetime1">
              <a:rPr lang="en-US" smtClean="0"/>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AC0C2-F60F-4586-B20F-45D1A7A9C7CC}" type="slidenum">
              <a:rPr lang="en-US" smtClean="0"/>
              <a:t>8</a:t>
            </a:fld>
            <a:endParaRPr lang="en-US"/>
          </a:p>
        </p:txBody>
      </p:sp>
    </p:spTree>
    <p:extLst>
      <p:ext uri="{BB962C8B-B14F-4D97-AF65-F5344CB8AC3E}">
        <p14:creationId xmlns:p14="http://schemas.microsoft.com/office/powerpoint/2010/main" val="3195124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2D156B1E-F786-43DF-BAE0-622DDAAA3440}" type="slidenum">
              <a:rPr lang="en-US" b="0">
                <a:latin typeface="Times New Roman" pitchFamily="18" charset="0"/>
              </a:rPr>
              <a:pPr/>
              <a:t>10</a:t>
            </a:fld>
            <a:endParaRPr lang="en-US" b="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C0163A61-248A-4C70-BC97-43E549497D71}" type="slidenum">
              <a:rPr lang="en-US" b="0">
                <a:latin typeface="Times New Roman" pitchFamily="18" charset="0"/>
              </a:rPr>
              <a:pPr/>
              <a:t>11</a:t>
            </a:fld>
            <a:endParaRPr 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6898EB38-4D66-4589-A63D-DE335D95509C}" type="slidenum">
              <a:rPr lang="en-US" b="0">
                <a:latin typeface="Times New Roman" pitchFamily="18" charset="0"/>
              </a:rPr>
              <a:pPr/>
              <a:t>12</a:t>
            </a:fld>
            <a:endParaRPr lang="en-US" b="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5AD84F64-A187-405C-8101-F63D0BE60BF2}" type="slidenum">
              <a:rPr lang="en-US" b="0">
                <a:latin typeface="Times New Roman" pitchFamily="18" charset="0"/>
              </a:rPr>
              <a:pPr/>
              <a:t>13</a:t>
            </a:fld>
            <a:endParaRPr 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5D4F5CDC-E785-4092-88BC-A4F605C2ED95}" type="slidenum">
              <a:rPr lang="en-US" b="0">
                <a:latin typeface="Times New Roman" pitchFamily="18" charset="0"/>
              </a:rPr>
              <a:pPr/>
              <a:t>14</a:t>
            </a:fld>
            <a:endParaRPr lang="en-US" b="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5ECDEC61-FFD7-4800-AE12-5F4BCF4E4CA3}" type="datetime3">
              <a:rPr lang="en-US" smtClean="0"/>
              <a:t>25 March 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normAutofit/>
          </a:bodyPr>
          <a:lstStyle/>
          <a:p>
            <a:pPr>
              <a:defRPr/>
            </a:pPr>
            <a:fld id="{940446F2-4EC4-423B-ACB5-A7F295F8EF5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F5F79EF-E7BE-427D-BD2E-56E5E1539C4B}" type="datetime3">
              <a:rPr lang="en-US" smtClean="0"/>
              <a:t>25 March 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3731093-1DC3-426E-9566-148C19765C7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340F107-CF96-4601-AC6D-A1721C496865}" type="datetime3">
              <a:rPr lang="en-US" smtClean="0"/>
              <a:t>25 March 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44CC7E-250D-439B-A50F-4E9627BB9F4D}"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9"/>
          <p:cNvSpPr>
            <a:spLocks noGrp="1" noChangeArrowheads="1"/>
          </p:cNvSpPr>
          <p:nvPr>
            <p:ph type="dt" sz="half" idx="10"/>
          </p:nvPr>
        </p:nvSpPr>
        <p:spPr>
          <a:ln/>
        </p:spPr>
        <p:txBody>
          <a:bodyPr/>
          <a:lstStyle>
            <a:lvl1pPr>
              <a:defRPr/>
            </a:lvl1pPr>
          </a:lstStyle>
          <a:p>
            <a:pPr>
              <a:defRPr/>
            </a:pPr>
            <a:fld id="{F23630F9-3C46-4F9F-B77C-B1E730E48DD4}" type="datetime3">
              <a:rPr lang="en-US" smtClean="0"/>
              <a:t>25 March 2022</a:t>
            </a:fld>
            <a:endParaRPr lang="en-US"/>
          </a:p>
        </p:txBody>
      </p:sp>
      <p:sp>
        <p:nvSpPr>
          <p:cNvPr id="7" name="Rectangle 70"/>
          <p:cNvSpPr>
            <a:spLocks noGrp="1" noChangeArrowheads="1"/>
          </p:cNvSpPr>
          <p:nvPr>
            <p:ph type="ftr" sz="quarter" idx="11"/>
          </p:nvPr>
        </p:nvSpPr>
        <p:spPr>
          <a:ln/>
        </p:spPr>
        <p:txBody>
          <a:bodyPr/>
          <a:lstStyle>
            <a:lvl1pPr>
              <a:defRPr/>
            </a:lvl1pPr>
          </a:lstStyle>
          <a:p>
            <a:pPr>
              <a:defRPr/>
            </a:pPr>
            <a:endParaRPr lang="en-US"/>
          </a:p>
        </p:txBody>
      </p:sp>
      <p:sp>
        <p:nvSpPr>
          <p:cNvPr id="8" name="Rectangle 71"/>
          <p:cNvSpPr>
            <a:spLocks noGrp="1" noChangeArrowheads="1"/>
          </p:cNvSpPr>
          <p:nvPr>
            <p:ph type="sldNum" sz="quarter" idx="12"/>
          </p:nvPr>
        </p:nvSpPr>
        <p:spPr>
          <a:ln/>
        </p:spPr>
        <p:txBody>
          <a:bodyPr/>
          <a:lstStyle>
            <a:lvl1pPr>
              <a:defRPr/>
            </a:lvl1pPr>
          </a:lstStyle>
          <a:p>
            <a:pPr>
              <a:defRPr/>
            </a:pPr>
            <a:fld id="{AD20C325-F476-4650-A729-ABC6E6B209BA}" type="slidenum">
              <a:rPr lang="en-US"/>
              <a:pPr>
                <a:defRPr/>
              </a:pPr>
              <a:t>‹#›</a:t>
            </a:fld>
            <a:endParaRPr lang="en-US"/>
          </a:p>
        </p:txBody>
      </p:sp>
    </p:spTree>
    <p:extLst>
      <p:ext uri="{BB962C8B-B14F-4D97-AF65-F5344CB8AC3E}">
        <p14:creationId xmlns:p14="http://schemas.microsoft.com/office/powerpoint/2010/main" val="1822934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9"/>
          <p:cNvSpPr>
            <a:spLocks noGrp="1" noChangeArrowheads="1"/>
          </p:cNvSpPr>
          <p:nvPr>
            <p:ph type="dt" sz="half" idx="10"/>
          </p:nvPr>
        </p:nvSpPr>
        <p:spPr>
          <a:ln/>
        </p:spPr>
        <p:txBody>
          <a:bodyPr/>
          <a:lstStyle>
            <a:lvl1pPr>
              <a:defRPr/>
            </a:lvl1pPr>
          </a:lstStyle>
          <a:p>
            <a:pPr>
              <a:defRPr/>
            </a:pPr>
            <a:fld id="{E4318562-81FE-4016-BCE9-8B7EB2ABDB46}" type="datetime3">
              <a:rPr lang="en-US" smtClean="0"/>
              <a:t>25 March 2022</a:t>
            </a:fld>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480CEA4B-FF60-4C3D-80A6-97C0839E034E}" type="slidenum">
              <a:rPr lang="en-US"/>
              <a:pPr>
                <a:defRPr/>
              </a:pPr>
              <a:t>‹#›</a:t>
            </a:fld>
            <a:endParaRPr lang="en-US"/>
          </a:p>
        </p:txBody>
      </p:sp>
    </p:spTree>
    <p:extLst>
      <p:ext uri="{BB962C8B-B14F-4D97-AF65-F5344CB8AC3E}">
        <p14:creationId xmlns:p14="http://schemas.microsoft.com/office/powerpoint/2010/main" val="2865744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p:cNvSpPr>
            <a:spLocks noGrp="1" noChangeArrowheads="1"/>
          </p:cNvSpPr>
          <p:nvPr>
            <p:ph type="dt" sz="half" idx="10"/>
          </p:nvPr>
        </p:nvSpPr>
        <p:spPr>
          <a:ln/>
        </p:spPr>
        <p:txBody>
          <a:bodyPr/>
          <a:lstStyle>
            <a:lvl1pPr>
              <a:defRPr/>
            </a:lvl1pPr>
          </a:lstStyle>
          <a:p>
            <a:pPr>
              <a:defRPr/>
            </a:pPr>
            <a:fld id="{F892F5F9-7906-4AFB-9593-F45674A4F80A}" type="datetime3">
              <a:rPr lang="en-US" smtClean="0"/>
              <a:t>25 March 2022</a:t>
            </a:fld>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0031DE05-FAEB-4FAC-A86D-426C539BDDC4}" type="slidenum">
              <a:rPr lang="en-US"/>
              <a:pPr>
                <a:defRPr/>
              </a:pPr>
              <a:t>‹#›</a:t>
            </a:fld>
            <a:endParaRPr lang="en-US"/>
          </a:p>
        </p:txBody>
      </p:sp>
    </p:spTree>
    <p:extLst>
      <p:ext uri="{BB962C8B-B14F-4D97-AF65-F5344CB8AC3E}">
        <p14:creationId xmlns:p14="http://schemas.microsoft.com/office/powerpoint/2010/main" val="204247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600201"/>
            <a:ext cx="77724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B2037E77-BDC1-4596-9168-F9106272D4E0}" type="datetime3">
              <a:rPr lang="en-US" smtClean="0"/>
              <a:t>25 March 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D9B89E2-3B42-404C-BA4B-F3AFA764132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367C7C9C-CE79-45B7-84B1-1EC8071EBD03}" type="datetime3">
              <a:rPr lang="en-US" smtClean="0"/>
              <a:t>25 March 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B61F53-59AC-4827-AE08-504AD04A22EE}"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8A1F7457-587D-4501-8540-F51E26D8665A}" type="datetime3">
              <a:rPr lang="en-US" smtClean="0"/>
              <a:t>25 March 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A1CAFD5-4AB4-4CC0-9ED6-787A196A1D62}" type="slidenum">
              <a:rPr lang="en-US" smtClean="0"/>
              <a:pPr>
                <a:defRPr/>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fld id="{28A4EA4E-ED47-4537-8BF5-36C2D8848131}" type="datetime3">
              <a:rPr lang="en-US" smtClean="0"/>
              <a:t>25 March 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8EFC15B-12D5-49B0-BF8A-10B29BBE329B}" type="slidenum">
              <a:rPr lang="en-US" smtClean="0"/>
              <a:pPr>
                <a:defRPr/>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48006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fld id="{25678D72-152C-4A8D-AED3-04F80610398C}" type="datetime3">
              <a:rPr lang="en-US" smtClean="0"/>
              <a:t>25 March 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8609534-D7A1-465E-804B-781B0EDEBFC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fld id="{A1EB8346-A409-4561-B6DE-A0B558F29DE0}" type="datetime3">
              <a:rPr lang="en-US" smtClean="0"/>
              <a:t>25 March 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3A79DAE-B6A4-41DC-A46E-1FF3FB646B1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BB92F0B0-F93B-44B0-9581-F278FEFA6AC4}" type="datetime3">
              <a:rPr lang="en-US" smtClean="0"/>
              <a:t>25 March 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D6239DE-0F30-426F-BB71-1BBE7886FDC9}" type="slidenum">
              <a:rPr lang="en-US" smtClean="0"/>
              <a:pPr>
                <a:defRPr/>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4CC69E66-4DAD-4334-AAAA-5C09B0059E9E}" type="datetime3">
              <a:rPr lang="en-US" smtClean="0"/>
              <a:t>25 March 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5CA37E0-63DD-4030-A1CE-AE26E3E9D5F1}" type="slidenum">
              <a:rPr lang="en-US" smtClean="0"/>
              <a:pPr>
                <a:defRPr/>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6">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pPr>
              <a:defRPr/>
            </a:pPr>
            <a:fld id="{B0596260-A40E-4C1F-9EA2-BB83FB6D0A1B}" type="datetime3">
              <a:rPr lang="en-US" smtClean="0"/>
              <a:t>25 March 2022</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pPr>
              <a:defRPr/>
            </a:pPr>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pPr>
              <a:defRPr/>
            </a:pPr>
            <a:fld id="{5128ED3D-FCDE-4019-863A-C7EF389A0DB0}"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hf hdr="0" ftr="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microsoft.com/office/2007/relationships/hdphoto" Target="../media/hdphoto2.wdp"/></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subTitle" idx="1"/>
          </p:nvPr>
        </p:nvSpPr>
        <p:spPr>
          <a:xfrm>
            <a:off x="1346200" y="3429000"/>
            <a:ext cx="7162800" cy="1905000"/>
          </a:xfrm>
        </p:spPr>
        <p:txBody>
          <a:bodyPr>
            <a:normAutofit/>
          </a:bodyPr>
          <a:lstStyle/>
          <a:p>
            <a:pPr eaLnBrk="1" hangingPunct="1">
              <a:defRPr/>
            </a:pPr>
            <a:r>
              <a:rPr lang="en-US" sz="3000" b="1" dirty="0">
                <a:latin typeface="Myriad Condensed Web" pitchFamily="34" charset="0"/>
              </a:rPr>
              <a:t>14 MARCH, 2011</a:t>
            </a:r>
          </a:p>
          <a:p>
            <a:pPr eaLnBrk="1" hangingPunct="1">
              <a:defRPr/>
            </a:pPr>
            <a:r>
              <a:rPr lang="en-US" sz="3000" b="1" dirty="0">
                <a:latin typeface="Myriad Condensed Web" pitchFamily="34" charset="0"/>
              </a:rPr>
              <a:t>AFRICA NAZARENE UNIVERSITY</a:t>
            </a:r>
          </a:p>
          <a:p>
            <a:pPr eaLnBrk="1" hangingPunct="1">
              <a:defRPr/>
            </a:pPr>
            <a:r>
              <a:rPr lang="en-US" sz="3000" b="1" dirty="0">
                <a:latin typeface="Myriad Condensed Web" pitchFamily="34" charset="0"/>
              </a:rPr>
              <a:t>Board of Trust and University Council</a:t>
            </a:r>
          </a:p>
        </p:txBody>
      </p:sp>
      <p:sp>
        <p:nvSpPr>
          <p:cNvPr id="26628" name="Rectangle 4"/>
          <p:cNvSpPr>
            <a:spLocks noChangeArrowheads="1"/>
          </p:cNvSpPr>
          <p:nvPr/>
        </p:nvSpPr>
        <p:spPr bwMode="auto">
          <a:xfrm>
            <a:off x="1371600" y="5486400"/>
            <a:ext cx="6400800" cy="685800"/>
          </a:xfrm>
          <a:prstGeom prst="rect">
            <a:avLst/>
          </a:prstGeom>
          <a:noFill/>
          <a:ln w="9525" algn="ctr">
            <a:noFill/>
            <a:miter lim="800000"/>
            <a:headEnd/>
            <a:tailEnd/>
          </a:ln>
          <a:effectLst/>
        </p:spPr>
        <p:txBody>
          <a:bodyPr/>
          <a:lstStyle/>
          <a:p>
            <a:pPr algn="ctr" eaLnBrk="1" hangingPunct="1">
              <a:spcBef>
                <a:spcPct val="20000"/>
              </a:spcBef>
              <a:buClr>
                <a:schemeClr val="hlink"/>
              </a:buClr>
              <a:buSzPct val="80000"/>
              <a:buFont typeface="Wingdings" pitchFamily="2" charset="2"/>
              <a:buNone/>
              <a:defRPr/>
            </a:pPr>
            <a:endParaRPr lang="en-US" sz="2500">
              <a:effectLst>
                <a:outerShdw blurRad="38100" dist="38100" dir="2700000" algn="tl">
                  <a:srgbClr val="000000"/>
                </a:outerShdw>
              </a:effectLst>
              <a:latin typeface="Myriad Condensed Web" pitchFamily="34" charset="0"/>
            </a:endParaRPr>
          </a:p>
        </p:txBody>
      </p:sp>
      <p:sp>
        <p:nvSpPr>
          <p:cNvPr id="2" name="Title 1"/>
          <p:cNvSpPr>
            <a:spLocks noGrp="1"/>
          </p:cNvSpPr>
          <p:nvPr>
            <p:ph type="ctrTitle"/>
          </p:nvPr>
        </p:nvSpPr>
        <p:spPr>
          <a:xfrm>
            <a:off x="228600" y="381000"/>
            <a:ext cx="8229600" cy="2819400"/>
          </a:xfrm>
        </p:spPr>
        <p:txBody>
          <a:bodyPr>
            <a:normAutofit fontScale="90000"/>
          </a:bodyPr>
          <a:lstStyle/>
          <a:p>
            <a:r>
              <a:rPr lang="en-US" sz="4800" b="1" dirty="0"/>
              <a:t>Best Practices </a:t>
            </a:r>
            <a:br>
              <a:rPr lang="en-US" sz="4800" b="1" dirty="0"/>
            </a:br>
            <a:r>
              <a:rPr lang="en-US" sz="4800" b="1" dirty="0"/>
              <a:t>of strong and effective governing boards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ChangeArrowheads="1"/>
          </p:cNvSpPr>
          <p:nvPr/>
        </p:nvSpPr>
        <p:spPr bwMode="auto">
          <a:xfrm>
            <a:off x="1447800" y="1600200"/>
            <a:ext cx="7391400" cy="4572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2" charset="2"/>
              <a:buNone/>
              <a:defRPr/>
            </a:pPr>
            <a:r>
              <a:rPr lang="en-US" sz="3200" b="0" dirty="0">
                <a:effectLst>
                  <a:outerShdw blurRad="38100" dist="38100" dir="2700000" algn="tl">
                    <a:srgbClr val="000000"/>
                  </a:outerShdw>
                </a:effectLst>
              </a:rPr>
              <a:t>focus on </a:t>
            </a:r>
            <a:r>
              <a:rPr lang="en-US" sz="3200" i="1" dirty="0">
                <a:effectLst>
                  <a:outerShdw blurRad="38100" dist="38100" dir="2700000" algn="tl">
                    <a:srgbClr val="000000"/>
                  </a:outerShdw>
                </a:effectLst>
              </a:rPr>
              <a:t>policy formation</a:t>
            </a:r>
          </a:p>
          <a:p>
            <a:pPr marL="342900" indent="-342900" eaLnBrk="1" hangingPunct="1">
              <a:spcBef>
                <a:spcPct val="20000"/>
              </a:spcBef>
              <a:buClr>
                <a:schemeClr val="hlink"/>
              </a:buClr>
              <a:buSzPct val="80000"/>
              <a:buFont typeface="Wingdings" pitchFamily="2" charset="2"/>
              <a:buNone/>
              <a:defRPr/>
            </a:pPr>
            <a:r>
              <a:rPr lang="en-US" sz="3200" b="0" dirty="0">
                <a:effectLst>
                  <a:outerShdw blurRad="38100" dist="38100" dir="2700000" algn="tl">
                    <a:srgbClr val="000000"/>
                  </a:outerShdw>
                </a:effectLst>
              </a:rPr>
              <a:t>	and </a:t>
            </a:r>
            <a:r>
              <a:rPr lang="en-US" sz="3200" i="1" dirty="0">
                <a:effectLst>
                  <a:outerShdw blurRad="38100" dist="38100" dir="2700000" algn="tl">
                    <a:srgbClr val="000000"/>
                  </a:outerShdw>
                </a:effectLst>
              </a:rPr>
              <a:t>mission strategy</a:t>
            </a:r>
            <a:r>
              <a:rPr lang="en-US" sz="3200" b="0" dirty="0">
                <a:effectLst>
                  <a:outerShdw blurRad="38100" dist="38100" dir="2700000" algn="tl">
                    <a:srgbClr val="000000"/>
                  </a:outerShdw>
                </a:effectLst>
              </a:rPr>
              <a:t>;</a:t>
            </a:r>
          </a:p>
          <a:p>
            <a:pPr marL="342900" indent="-342900" eaLnBrk="1" hangingPunct="1">
              <a:spcBef>
                <a:spcPct val="20000"/>
              </a:spcBef>
              <a:buClr>
                <a:schemeClr val="hlink"/>
              </a:buClr>
              <a:buSzPct val="80000"/>
              <a:buFont typeface="Wingdings" pitchFamily="2" charset="2"/>
              <a:buNone/>
              <a:defRPr/>
            </a:pPr>
            <a:endParaRPr lang="en-US" sz="3200" b="0" dirty="0">
              <a:effectLst>
                <a:outerShdw blurRad="38100" dist="38100" dir="2700000" algn="tl">
                  <a:srgbClr val="000000"/>
                </a:outerShdw>
              </a:effectLst>
            </a:endParaRPr>
          </a:p>
          <a:p>
            <a:pPr marL="342900" indent="-342900" eaLnBrk="1" hangingPunct="1">
              <a:spcBef>
                <a:spcPct val="20000"/>
              </a:spcBef>
              <a:buClr>
                <a:schemeClr val="hlink"/>
              </a:buClr>
              <a:buSzPct val="80000"/>
              <a:buFont typeface="Wingdings" pitchFamily="2" charset="2"/>
              <a:buNone/>
              <a:defRPr/>
            </a:pPr>
            <a:r>
              <a:rPr lang="en-US" sz="3200" b="0" dirty="0">
                <a:effectLst>
                  <a:outerShdw blurRad="38100" dist="38100" dir="2700000" algn="tl">
                    <a:srgbClr val="000000"/>
                  </a:outerShdw>
                </a:effectLst>
              </a:rPr>
              <a:t>not </a:t>
            </a:r>
            <a:r>
              <a:rPr lang="en-US" sz="3200" i="1" dirty="0">
                <a:effectLst>
                  <a:outerShdw blurRad="38100" dist="38100" dir="2700000" algn="tl">
                    <a:srgbClr val="000000"/>
                  </a:outerShdw>
                </a:effectLst>
              </a:rPr>
              <a:t>policy implementation</a:t>
            </a:r>
          </a:p>
          <a:p>
            <a:pPr marL="342900" indent="-342900" eaLnBrk="1" hangingPunct="1">
              <a:spcBef>
                <a:spcPct val="20000"/>
              </a:spcBef>
              <a:buClr>
                <a:schemeClr val="hlink"/>
              </a:buClr>
              <a:buSzPct val="80000"/>
              <a:buFont typeface="Wingdings" pitchFamily="2" charset="2"/>
              <a:buNone/>
              <a:defRPr/>
            </a:pPr>
            <a:r>
              <a:rPr lang="en-US" sz="3200" b="0" dirty="0">
                <a:effectLst>
                  <a:outerShdw blurRad="38100" dist="38100" dir="2700000" algn="tl">
                    <a:srgbClr val="000000"/>
                  </a:outerShdw>
                </a:effectLst>
              </a:rPr>
              <a:t>	and </a:t>
            </a:r>
            <a:r>
              <a:rPr lang="en-US" sz="3200" i="1" dirty="0">
                <a:effectLst>
                  <a:outerShdw blurRad="38100" dist="38100" dir="2700000" algn="tl">
                    <a:srgbClr val="000000"/>
                  </a:outerShdw>
                </a:effectLst>
              </a:rPr>
              <a:t>daily operations</a:t>
            </a:r>
            <a:r>
              <a:rPr lang="en-US" sz="3200" b="0" dirty="0">
                <a:effectLst>
                  <a:outerShdw blurRad="38100" dist="38100" dir="2700000" algn="tl">
                    <a:srgbClr val="000000"/>
                  </a:outerShdw>
                </a:effectLst>
              </a:rPr>
              <a:t>.</a:t>
            </a:r>
          </a:p>
        </p:txBody>
      </p:sp>
      <p:sp>
        <p:nvSpPr>
          <p:cNvPr id="2" name="Rectangle 1"/>
          <p:cNvSpPr/>
          <p:nvPr/>
        </p:nvSpPr>
        <p:spPr>
          <a:xfrm>
            <a:off x="381000" y="307538"/>
            <a:ext cx="8305800" cy="707886"/>
          </a:xfrm>
          <a:prstGeom prst="rect">
            <a:avLst/>
          </a:prstGeom>
        </p:spPr>
        <p:txBody>
          <a:bodyPr wrap="square">
            <a:spAutoFit/>
          </a:bodyPr>
          <a:lstStyle/>
          <a:p>
            <a:pPr marL="342900" indent="-342900" eaLnBrk="1" hangingPunct="1">
              <a:spcBef>
                <a:spcPct val="20000"/>
              </a:spcBef>
              <a:buClr>
                <a:schemeClr val="hlink"/>
              </a:buClr>
              <a:buSzPct val="80000"/>
              <a:buFont typeface="Wingdings" pitchFamily="2" charset="2"/>
              <a:buNone/>
              <a:defRPr/>
            </a:pPr>
            <a:r>
              <a:rPr lang="en-US" sz="4000" b="0" dirty="0">
                <a:effectLst>
                  <a:outerShdw blurRad="38100" dist="38100" dir="2700000" algn="tl">
                    <a:srgbClr val="000000"/>
                  </a:outerShdw>
                </a:effectLst>
              </a:rPr>
              <a:t>Effective Governing Boards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p:nvPr>
        </p:nvSpPr>
        <p:spPr>
          <a:xfrm>
            <a:off x="1219200" y="1951037"/>
            <a:ext cx="7467600" cy="4525963"/>
          </a:xfrm>
        </p:spPr>
        <p:txBody>
          <a:bodyPr>
            <a:normAutofit lnSpcReduction="10000"/>
          </a:bodyPr>
          <a:lstStyle/>
          <a:p>
            <a:pPr marL="0" indent="3175" eaLnBrk="1" hangingPunct="1">
              <a:spcBef>
                <a:spcPct val="50000"/>
              </a:spcBef>
              <a:buClr>
                <a:srgbClr val="66FFFF"/>
              </a:buClr>
              <a:buSzTx/>
              <a:buFont typeface="Wingdings" pitchFamily="2" charset="2"/>
              <a:buChar char="§"/>
            </a:pPr>
            <a:r>
              <a:rPr lang="en-US" sz="2800" dirty="0"/>
              <a:t> Steward of tangible assets. </a:t>
            </a:r>
          </a:p>
          <a:p>
            <a:pPr marL="0" indent="3175" eaLnBrk="1" hangingPunct="1">
              <a:spcBef>
                <a:spcPct val="50000"/>
              </a:spcBef>
              <a:buClr>
                <a:srgbClr val="66FFFF"/>
              </a:buClr>
              <a:buSzTx/>
              <a:buFont typeface="Wingdings" pitchFamily="2" charset="2"/>
              <a:buChar char="§"/>
            </a:pPr>
            <a:r>
              <a:rPr lang="en-US" sz="2800" dirty="0"/>
              <a:t> Develop universities policies, values, and priorities. </a:t>
            </a:r>
          </a:p>
          <a:p>
            <a:pPr marL="0" indent="3175" eaLnBrk="1" hangingPunct="1">
              <a:spcBef>
                <a:spcPct val="50000"/>
              </a:spcBef>
              <a:buClr>
                <a:srgbClr val="66FFFF"/>
              </a:buClr>
              <a:buSzTx/>
              <a:buFont typeface="Wingdings" pitchFamily="2" charset="2"/>
              <a:buChar char="§"/>
            </a:pPr>
            <a:r>
              <a:rPr lang="en-US" sz="2800" dirty="0"/>
              <a:t> Deploy resources missionally and wisely.</a:t>
            </a:r>
          </a:p>
          <a:p>
            <a:pPr marL="0" indent="3175" eaLnBrk="1" hangingPunct="1">
              <a:spcBef>
                <a:spcPct val="50000"/>
              </a:spcBef>
              <a:buClr>
                <a:srgbClr val="66FFFF"/>
              </a:buClr>
              <a:buSzTx/>
              <a:buFont typeface="Wingdings" pitchFamily="2" charset="2"/>
              <a:buChar char="§"/>
            </a:pPr>
            <a:r>
              <a:rPr lang="en-US" sz="2800" dirty="0"/>
              <a:t> Ensure legal and financial integrity.</a:t>
            </a:r>
          </a:p>
          <a:p>
            <a:pPr marL="0" indent="3175" eaLnBrk="1" hangingPunct="1">
              <a:spcBef>
                <a:spcPct val="50000"/>
              </a:spcBef>
              <a:buClr>
                <a:srgbClr val="66FFFF"/>
              </a:buClr>
              <a:buSzTx/>
              <a:buFont typeface="Wingdings" pitchFamily="2" charset="2"/>
              <a:buChar char="§"/>
            </a:pPr>
            <a:r>
              <a:rPr lang="en-US" sz="2800" dirty="0"/>
              <a:t> Approve academic programs consistent with  	university mission, vision, and values.</a:t>
            </a:r>
          </a:p>
          <a:p>
            <a:pPr marL="0" indent="3175" eaLnBrk="1" hangingPunct="1">
              <a:spcBef>
                <a:spcPct val="50000"/>
              </a:spcBef>
              <a:buClr>
                <a:srgbClr val="66FFFF"/>
              </a:buClr>
              <a:buSzTx/>
              <a:buFont typeface="Wingdings" pitchFamily="2" charset="2"/>
              <a:buChar char="§"/>
            </a:pPr>
            <a:r>
              <a:rPr lang="en-US" sz="2800" dirty="0"/>
              <a:t> Steward of long-term health and 			mission accomplishment of the university. </a:t>
            </a:r>
          </a:p>
        </p:txBody>
      </p:sp>
      <p:sp>
        <p:nvSpPr>
          <p:cNvPr id="174084" name="Text Box 4"/>
          <p:cNvSpPr txBox="1">
            <a:spLocks noChangeArrowheads="1"/>
          </p:cNvSpPr>
          <p:nvPr/>
        </p:nvSpPr>
        <p:spPr bwMode="auto">
          <a:xfrm>
            <a:off x="381000" y="457200"/>
            <a:ext cx="8610600" cy="634020"/>
          </a:xfrm>
          <a:prstGeom prst="rect">
            <a:avLst/>
          </a:prstGeom>
          <a:noFill/>
          <a:ln w="12700" cap="sq">
            <a:noFill/>
            <a:miter lim="800000"/>
            <a:headEnd type="none" w="sm" len="sm"/>
            <a:tailEnd type="none" w="sm" len="sm"/>
          </a:ln>
          <a:effectLst/>
        </p:spPr>
        <p:txBody>
          <a:bodyPr wrap="square">
            <a:spAutoFit/>
          </a:bodyPr>
          <a:lstStyle/>
          <a:p>
            <a:pPr marL="630238" indent="-630238">
              <a:lnSpc>
                <a:spcPct val="110000"/>
              </a:lnSpc>
              <a:spcBef>
                <a:spcPct val="50000"/>
              </a:spcBef>
              <a:defRPr/>
            </a:pPr>
            <a:r>
              <a:rPr lang="en-US" sz="3200" dirty="0">
                <a:solidFill>
                  <a:srgbClr val="00FF00"/>
                </a:solidFill>
                <a:effectLst>
                  <a:outerShdw blurRad="38100" dist="38100" dir="2700000" algn="tl">
                    <a:srgbClr val="000000"/>
                  </a:outerShdw>
                </a:effectLst>
              </a:rPr>
              <a:t>1a. Three modes of university governance.</a:t>
            </a:r>
          </a:p>
        </p:txBody>
      </p:sp>
      <p:sp>
        <p:nvSpPr>
          <p:cNvPr id="174085" name="Rectangle 5"/>
          <p:cNvSpPr>
            <a:spLocks noChangeArrowheads="1"/>
          </p:cNvSpPr>
          <p:nvPr/>
        </p:nvSpPr>
        <p:spPr bwMode="auto">
          <a:xfrm>
            <a:off x="1066800" y="1066800"/>
            <a:ext cx="4419600" cy="723900"/>
          </a:xfrm>
          <a:prstGeom prst="rect">
            <a:avLst/>
          </a:prstGeom>
          <a:noFill/>
          <a:ln w="12700" cap="sq">
            <a:noFill/>
            <a:miter lim="800000"/>
            <a:headEnd type="none" w="sm" len="sm"/>
            <a:tailEnd type="none" w="sm" len="sm"/>
          </a:ln>
          <a:effectLst/>
        </p:spPr>
        <p:txBody>
          <a:bodyPr>
            <a:spAutoFit/>
          </a:bodyPr>
          <a:lstStyle/>
          <a:p>
            <a:pPr eaLnBrk="1" hangingPunct="1">
              <a:lnSpc>
                <a:spcPct val="115000"/>
              </a:lnSpc>
              <a:spcBef>
                <a:spcPct val="20000"/>
              </a:spcBef>
              <a:buClr>
                <a:schemeClr val="hlink"/>
              </a:buClr>
              <a:buSzPct val="80000"/>
              <a:buFont typeface="Wingdings" pitchFamily="2" charset="2"/>
              <a:buNone/>
              <a:defRPr/>
            </a:pPr>
            <a:r>
              <a:rPr lang="en-US" sz="3600" i="1">
                <a:solidFill>
                  <a:srgbClr val="66FFFF"/>
                </a:solidFill>
                <a:effectLst>
                  <a:outerShdw blurRad="38100" dist="38100" dir="2700000" algn="tl">
                    <a:srgbClr val="000000"/>
                  </a:outerShdw>
                </a:effectLst>
              </a:rPr>
              <a:t>Fiduciary</a:t>
            </a:r>
            <a:r>
              <a:rPr lang="en-US" sz="3600">
                <a:solidFill>
                  <a:srgbClr val="66FFFF"/>
                </a:solidFill>
                <a:effectLst>
                  <a:outerShdw blurRad="38100" dist="38100" dir="2700000" algn="tl">
                    <a:srgbClr val="000000"/>
                  </a:outerShdw>
                </a:effectLst>
              </a:rPr>
              <a:t> mode: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p:nvPr>
        </p:nvSpPr>
        <p:spPr/>
        <p:txBody>
          <a:bodyPr/>
          <a:lstStyle/>
          <a:p>
            <a:pPr marL="0" indent="3175" eaLnBrk="1" hangingPunct="1">
              <a:buFont typeface="Wingdings" pitchFamily="2" charset="2"/>
              <a:buNone/>
              <a:defRPr/>
            </a:pPr>
            <a:r>
              <a:rPr lang="en-US" sz="3600" b="1" i="1">
                <a:solidFill>
                  <a:srgbClr val="66FFFF"/>
                </a:solidFill>
              </a:rPr>
              <a:t>Strategic</a:t>
            </a:r>
            <a:r>
              <a:rPr lang="en-US" sz="3600" b="1">
                <a:solidFill>
                  <a:srgbClr val="66FFFF"/>
                </a:solidFill>
              </a:rPr>
              <a:t> mode:</a:t>
            </a:r>
          </a:p>
        </p:txBody>
      </p:sp>
      <p:sp>
        <p:nvSpPr>
          <p:cNvPr id="175108" name="Rectangle 4"/>
          <p:cNvSpPr>
            <a:spLocks noChangeArrowheads="1"/>
          </p:cNvSpPr>
          <p:nvPr/>
        </p:nvSpPr>
        <p:spPr bwMode="auto">
          <a:xfrm>
            <a:off x="914400" y="1143000"/>
            <a:ext cx="8229600" cy="6324600"/>
          </a:xfrm>
          <a:prstGeom prst="rect">
            <a:avLst/>
          </a:prstGeom>
          <a:noFill/>
          <a:ln w="9525">
            <a:noFill/>
            <a:miter lim="800000"/>
            <a:headEnd/>
            <a:tailEnd/>
          </a:ln>
          <a:effectLst/>
        </p:spPr>
        <p:txBody>
          <a:bodyPr/>
          <a:lstStyle/>
          <a:p>
            <a:pPr indent="3175" eaLnBrk="1" hangingPunct="1">
              <a:spcBef>
                <a:spcPct val="20000"/>
              </a:spcBef>
              <a:buClr>
                <a:srgbClr val="66FFFF"/>
              </a:buClr>
              <a:buFont typeface="Wingdings" pitchFamily="2" charset="2"/>
              <a:buChar char="§"/>
            </a:pPr>
            <a:r>
              <a:rPr lang="en-US" sz="2800" b="0" i="1" dirty="0">
                <a:effectLst>
                  <a:outerShdw blurRad="38100" dist="38100" dir="2700000" algn="tl">
                    <a:srgbClr val="000000"/>
                  </a:outerShdw>
                </a:effectLst>
              </a:rPr>
              <a:t> Planning partner</a:t>
            </a:r>
            <a:r>
              <a:rPr lang="en-US" sz="2800" b="0" dirty="0">
                <a:effectLst>
                  <a:outerShdw blurRad="38100" dist="38100" dir="2700000" algn="tl">
                    <a:srgbClr val="000000"/>
                  </a:outerShdw>
                </a:effectLst>
              </a:rPr>
              <a:t> with the vice-chancellor</a:t>
            </a:r>
          </a:p>
          <a:p>
            <a:pPr indent="3175" eaLnBrk="1" hangingPunct="1">
              <a:spcBef>
                <a:spcPct val="20000"/>
              </a:spcBef>
              <a:buClr>
                <a:srgbClr val="66FFFF"/>
              </a:buClr>
              <a:buFont typeface="Wingdings" pitchFamily="2" charset="2"/>
              <a:buNone/>
            </a:pPr>
            <a:endParaRPr lang="en-US" sz="2800" b="0" dirty="0">
              <a:effectLst>
                <a:outerShdw blurRad="38100" dist="38100" dir="2700000" algn="tl">
                  <a:srgbClr val="000000"/>
                </a:outerShdw>
              </a:effectLst>
            </a:endParaRPr>
          </a:p>
          <a:p>
            <a:pPr indent="3175" eaLnBrk="1" hangingPunct="1">
              <a:spcBef>
                <a:spcPct val="20000"/>
              </a:spcBef>
              <a:buClr>
                <a:srgbClr val="66FFFF"/>
              </a:buClr>
              <a:buFont typeface="Wingdings" pitchFamily="2" charset="2"/>
              <a:buChar char="§"/>
            </a:pPr>
            <a:r>
              <a:rPr lang="en-US" sz="2800" b="0" i="1" dirty="0">
                <a:effectLst>
                  <a:outerShdw blurRad="38100" dist="38100" dir="2700000" algn="tl">
                    <a:srgbClr val="000000"/>
                  </a:outerShdw>
                </a:effectLst>
              </a:rPr>
              <a:t> Drafts, updates, and reviews</a:t>
            </a:r>
            <a:r>
              <a:rPr lang="en-US" sz="2800" b="0" dirty="0">
                <a:effectLst>
                  <a:outerShdw blurRad="38100" dist="38100" dir="2700000" algn="tl">
                    <a:srgbClr val="000000"/>
                  </a:outerShdw>
                </a:effectLst>
              </a:rPr>
              <a:t> the mission</a:t>
            </a:r>
          </a:p>
          <a:p>
            <a:pPr indent="3175" eaLnBrk="1" hangingPunct="1">
              <a:spcBef>
                <a:spcPct val="20000"/>
              </a:spcBef>
              <a:buClr>
                <a:srgbClr val="66FFFF"/>
              </a:buClr>
              <a:buFont typeface="Wingdings" pitchFamily="2" charset="2"/>
              <a:buNone/>
            </a:pPr>
            <a:r>
              <a:rPr lang="en-US" sz="2800" b="0" dirty="0">
                <a:effectLst>
                  <a:outerShdw blurRad="38100" dist="38100" dir="2700000" algn="tl">
                    <a:srgbClr val="000000"/>
                  </a:outerShdw>
                </a:effectLst>
              </a:rPr>
              <a:t>    and strategic planning documents in light</a:t>
            </a:r>
          </a:p>
          <a:p>
            <a:pPr indent="3175" eaLnBrk="1" hangingPunct="1">
              <a:spcBef>
                <a:spcPct val="20000"/>
              </a:spcBef>
              <a:buClr>
                <a:srgbClr val="66FFFF"/>
              </a:buClr>
              <a:buFont typeface="Wingdings" pitchFamily="2" charset="2"/>
              <a:buNone/>
            </a:pPr>
            <a:r>
              <a:rPr lang="en-US" sz="2800" b="0" dirty="0">
                <a:effectLst>
                  <a:outerShdw blurRad="38100" dist="38100" dir="2700000" algn="tl">
                    <a:srgbClr val="000000"/>
                  </a:outerShdw>
                </a:effectLst>
              </a:rPr>
              <a:t>    of the mission of the university.</a:t>
            </a:r>
          </a:p>
          <a:p>
            <a:pPr indent="3175" eaLnBrk="1" hangingPunct="1">
              <a:spcBef>
                <a:spcPct val="20000"/>
              </a:spcBef>
              <a:buClr>
                <a:srgbClr val="66FFFF"/>
              </a:buClr>
              <a:buFont typeface="Wingdings" pitchFamily="2" charset="2"/>
              <a:buChar char="§"/>
            </a:pPr>
            <a:endParaRPr lang="en-US" sz="2800" b="0" dirty="0">
              <a:effectLst>
                <a:outerShdw blurRad="38100" dist="38100" dir="2700000" algn="tl">
                  <a:srgbClr val="000000"/>
                </a:outerShdw>
              </a:effectLst>
            </a:endParaRPr>
          </a:p>
          <a:p>
            <a:pPr indent="3175" eaLnBrk="1" hangingPunct="1">
              <a:spcBef>
                <a:spcPct val="20000"/>
              </a:spcBef>
              <a:buClr>
                <a:srgbClr val="66FFFF"/>
              </a:buClr>
              <a:buFont typeface="Wingdings" pitchFamily="2" charset="2"/>
              <a:buChar char="§"/>
            </a:pPr>
            <a:r>
              <a:rPr lang="en-US" sz="2800" b="0" i="1" dirty="0">
                <a:effectLst>
                  <a:outerShdw blurRad="38100" dist="38100" dir="2700000" algn="tl">
                    <a:srgbClr val="000000"/>
                  </a:outerShdw>
                </a:effectLst>
              </a:rPr>
              <a:t> Proactive and intentional</a:t>
            </a:r>
            <a:r>
              <a:rPr lang="en-US" sz="2800" b="0" dirty="0">
                <a:effectLst>
                  <a:outerShdw blurRad="38100" dist="38100" dir="2700000" algn="tl">
                    <a:srgbClr val="000000"/>
                  </a:outerShdw>
                </a:effectLst>
              </a:rPr>
              <a:t> in strategic</a:t>
            </a:r>
          </a:p>
          <a:p>
            <a:pPr indent="3175" eaLnBrk="1" hangingPunct="1">
              <a:spcBef>
                <a:spcPct val="20000"/>
              </a:spcBef>
              <a:buClr>
                <a:srgbClr val="66FFFF"/>
              </a:buClr>
              <a:buFont typeface="Wingdings" pitchFamily="2" charset="2"/>
              <a:buNone/>
            </a:pPr>
            <a:r>
              <a:rPr lang="en-US" sz="2800" b="0" dirty="0">
                <a:effectLst>
                  <a:outerShdw blurRad="38100" dist="38100" dir="2700000" algn="tl">
                    <a:srgbClr val="000000"/>
                  </a:outerShdw>
                </a:effectLst>
              </a:rPr>
              <a:t>    planning for mission and vision fulfillment.</a:t>
            </a:r>
          </a:p>
          <a:p>
            <a:pPr indent="3175" eaLnBrk="1" hangingPunct="1">
              <a:spcBef>
                <a:spcPct val="20000"/>
              </a:spcBef>
              <a:buClr>
                <a:srgbClr val="66FFFF"/>
              </a:buClr>
              <a:buFont typeface="Wingdings" pitchFamily="2" charset="2"/>
              <a:buChar char="§"/>
            </a:pPr>
            <a:endParaRPr lang="en-US" sz="2800" b="0" dirty="0">
              <a:effectLst>
                <a:outerShdw blurRad="38100" dist="38100" dir="2700000" algn="tl">
                  <a:srgbClr val="000000"/>
                </a:outerShdw>
              </a:effectLst>
            </a:endParaRPr>
          </a:p>
          <a:p>
            <a:pPr indent="3175" eaLnBrk="1" hangingPunct="1">
              <a:spcBef>
                <a:spcPct val="20000"/>
              </a:spcBef>
              <a:buClr>
                <a:srgbClr val="66FFFF"/>
              </a:buClr>
              <a:buFont typeface="Wingdings" pitchFamily="2" charset="2"/>
              <a:buChar char="§"/>
            </a:pPr>
            <a:r>
              <a:rPr lang="en-US" sz="2800" b="0" dirty="0">
                <a:effectLst>
                  <a:outerShdw blurRad="38100" dist="38100" dir="2700000" algn="tl">
                    <a:srgbClr val="000000"/>
                  </a:outerShdw>
                </a:effectLst>
              </a:rPr>
              <a:t> </a:t>
            </a:r>
            <a:r>
              <a:rPr lang="en-US" sz="2800" b="0" i="1" dirty="0">
                <a:effectLst>
                  <a:outerShdw blurRad="38100" dist="38100" dir="2700000" algn="tl">
                    <a:srgbClr val="000000"/>
                  </a:outerShdw>
                </a:effectLst>
              </a:rPr>
              <a:t>Ensure</a:t>
            </a:r>
            <a:r>
              <a:rPr lang="en-US" sz="2800" b="0" dirty="0">
                <a:effectLst>
                  <a:outerShdw blurRad="38100" dist="38100" dir="2700000" algn="tl">
                    <a:srgbClr val="000000"/>
                  </a:outerShdw>
                </a:effectLst>
              </a:rPr>
              <a:t> that a strategic plan is in place.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ChangeArrowheads="1"/>
          </p:cNvSpPr>
          <p:nvPr>
            <p:ph/>
          </p:nvPr>
        </p:nvSpPr>
        <p:spPr/>
        <p:txBody>
          <a:bodyPr/>
          <a:lstStyle/>
          <a:p>
            <a:pPr marL="55563" indent="3175" eaLnBrk="1" hangingPunct="1">
              <a:buFont typeface="Wingdings" pitchFamily="2" charset="2"/>
              <a:buNone/>
              <a:defRPr/>
            </a:pPr>
            <a:r>
              <a:rPr lang="en-US" sz="3600" b="1" i="1">
                <a:solidFill>
                  <a:srgbClr val="66FFFF"/>
                </a:solidFill>
              </a:rPr>
              <a:t>Representative mode:</a:t>
            </a:r>
            <a:endParaRPr lang="en-US" sz="3600">
              <a:solidFill>
                <a:srgbClr val="66FFFF"/>
              </a:solidFill>
            </a:endParaRPr>
          </a:p>
        </p:txBody>
      </p:sp>
      <p:sp>
        <p:nvSpPr>
          <p:cNvPr id="176132" name="Rectangle 4"/>
          <p:cNvSpPr>
            <a:spLocks noChangeArrowheads="1"/>
          </p:cNvSpPr>
          <p:nvPr/>
        </p:nvSpPr>
        <p:spPr bwMode="auto">
          <a:xfrm>
            <a:off x="914400" y="1447800"/>
            <a:ext cx="8077200" cy="5105400"/>
          </a:xfrm>
          <a:prstGeom prst="rect">
            <a:avLst/>
          </a:prstGeom>
          <a:noFill/>
          <a:ln w="9525">
            <a:noFill/>
            <a:miter lim="800000"/>
            <a:headEnd/>
            <a:tailEnd/>
          </a:ln>
          <a:effectLst/>
        </p:spPr>
        <p:txBody>
          <a:bodyPr/>
          <a:lstStyle/>
          <a:p>
            <a:pPr marL="746125" lvl="1" indent="-285750" eaLnBrk="1" hangingPunct="1">
              <a:spcBef>
                <a:spcPct val="20000"/>
              </a:spcBef>
              <a:buClr>
                <a:srgbClr val="66FFFF"/>
              </a:buClr>
              <a:buFont typeface="Wingdings" pitchFamily="2" charset="2"/>
              <a:buChar char="§"/>
            </a:pPr>
            <a:r>
              <a:rPr lang="en-US" sz="2800" b="0" dirty="0">
                <a:effectLst>
                  <a:outerShdw blurRad="38100" dist="38100" dir="2700000" algn="tl">
                    <a:srgbClr val="000000"/>
                  </a:outerShdw>
                </a:effectLst>
              </a:rPr>
              <a:t>Comments and questions are rooted 		in ANU’s values, traditions, and beliefs. 	Problems are framed taking into account   	the heritage of the university.</a:t>
            </a:r>
          </a:p>
          <a:p>
            <a:pPr marL="55563" indent="3175" eaLnBrk="1" hangingPunct="1">
              <a:spcBef>
                <a:spcPct val="20000"/>
              </a:spcBef>
              <a:buClr>
                <a:srgbClr val="66FFFF"/>
              </a:buClr>
              <a:buFont typeface="Wingdings" pitchFamily="2" charset="2"/>
              <a:buChar char="§"/>
            </a:pPr>
            <a:endParaRPr lang="en-US" sz="3200" b="0" dirty="0">
              <a:effectLst>
                <a:outerShdw blurRad="38100" dist="38100" dir="2700000" algn="tl">
                  <a:srgbClr val="000000"/>
                </a:outerShdw>
              </a:effectLst>
            </a:endParaRPr>
          </a:p>
          <a:p>
            <a:pPr marL="746125" lvl="1" indent="-285750" eaLnBrk="1" hangingPunct="1">
              <a:spcBef>
                <a:spcPct val="20000"/>
              </a:spcBef>
              <a:buClr>
                <a:srgbClr val="66FFFF"/>
              </a:buClr>
              <a:buFont typeface="Wingdings" pitchFamily="2" charset="2"/>
              <a:buChar char="§"/>
            </a:pPr>
            <a:r>
              <a:rPr lang="en-US" sz="2800" b="0" dirty="0">
                <a:effectLst>
                  <a:outerShdw blurRad="38100" dist="38100" dir="2700000" algn="tl">
                    <a:srgbClr val="000000"/>
                  </a:outerShdw>
                </a:effectLst>
              </a:rPr>
              <a:t>“How is the ANU ethos communicated 	through academic programs?” “Do our 	decisions violate the values of ‘our’ 	university?”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838200" y="5257800"/>
            <a:ext cx="8153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spAutoFit/>
          </a:bodyPr>
          <a:lstStyle/>
          <a:p>
            <a:pPr eaLnBrk="1" hangingPunct="1"/>
            <a:r>
              <a:rPr lang="en-US" sz="3200" b="0" dirty="0"/>
              <a:t>		</a:t>
            </a:r>
            <a:r>
              <a:rPr lang="en-US" sz="2400" b="0" dirty="0"/>
              <a:t>    (in consultation with national, regional, and 		    global church leadership, as appropriate).</a:t>
            </a:r>
          </a:p>
          <a:p>
            <a:pPr algn="ctr" eaLnBrk="1" hangingPunct="1"/>
            <a:endParaRPr lang="en-US" sz="2400" b="0" dirty="0"/>
          </a:p>
        </p:txBody>
      </p:sp>
      <p:sp>
        <p:nvSpPr>
          <p:cNvPr id="9219" name="Rectangle 3"/>
          <p:cNvSpPr>
            <a:spLocks noChangeArrowheads="1"/>
          </p:cNvSpPr>
          <p:nvPr/>
        </p:nvSpPr>
        <p:spPr bwMode="auto">
          <a:xfrm>
            <a:off x="838200" y="489864"/>
            <a:ext cx="838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eaLnBrk="1" hangingPunct="1"/>
            <a:r>
              <a:rPr lang="en-US" sz="3200" dirty="0">
                <a:solidFill>
                  <a:srgbClr val="00FF00"/>
                </a:solidFill>
              </a:rPr>
              <a:t>1b. Who has governance and 	coordinating responsibility:</a:t>
            </a:r>
          </a:p>
        </p:txBody>
      </p:sp>
      <p:sp>
        <p:nvSpPr>
          <p:cNvPr id="9220" name="Rectangle 4"/>
          <p:cNvSpPr>
            <a:spLocks noChangeArrowheads="1"/>
          </p:cNvSpPr>
          <p:nvPr/>
        </p:nvSpPr>
        <p:spPr bwMode="auto">
          <a:xfrm>
            <a:off x="1600200" y="1676400"/>
            <a:ext cx="55626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spAutoFit/>
          </a:bodyPr>
          <a:lstStyle/>
          <a:p>
            <a:pPr eaLnBrk="1" hangingPunct="1">
              <a:buClr>
                <a:srgbClr val="66FFFF"/>
              </a:buClr>
              <a:buFont typeface="Wingdings" pitchFamily="2" charset="2"/>
              <a:buChar char="§"/>
            </a:pPr>
            <a:r>
              <a:rPr lang="en-US" sz="3200" b="0" dirty="0"/>
              <a:t> ANU  </a:t>
            </a:r>
            <a:r>
              <a:rPr lang="en-US" sz="3200" b="0" i="1" dirty="0"/>
              <a:t>financial health</a:t>
            </a:r>
          </a:p>
          <a:p>
            <a:pPr eaLnBrk="1" hangingPunct="1">
              <a:buClr>
                <a:srgbClr val="66FFFF"/>
              </a:buClr>
              <a:buFont typeface="Wingdings" pitchFamily="2" charset="2"/>
              <a:buChar char="§"/>
            </a:pPr>
            <a:endParaRPr lang="en-US" sz="3200" b="0" dirty="0"/>
          </a:p>
          <a:p>
            <a:pPr eaLnBrk="1" hangingPunct="1">
              <a:buClr>
                <a:srgbClr val="66FFFF"/>
              </a:buClr>
              <a:buFont typeface="Wingdings" pitchFamily="2" charset="2"/>
              <a:buChar char="§"/>
            </a:pPr>
            <a:r>
              <a:rPr lang="en-US" sz="3200" b="0" dirty="0"/>
              <a:t> ANU  </a:t>
            </a:r>
            <a:r>
              <a:rPr lang="en-US" sz="3200" b="0" i="1" dirty="0"/>
              <a:t>academic integrity</a:t>
            </a:r>
          </a:p>
          <a:p>
            <a:pPr eaLnBrk="1" hangingPunct="1">
              <a:buClr>
                <a:srgbClr val="66FFFF"/>
              </a:buClr>
            </a:pPr>
            <a:endParaRPr lang="en-US" sz="3200" b="0" dirty="0"/>
          </a:p>
          <a:p>
            <a:pPr eaLnBrk="1" hangingPunct="1">
              <a:buClr>
                <a:srgbClr val="66FFFF"/>
              </a:buClr>
              <a:buFont typeface="Wingdings" pitchFamily="2" charset="2"/>
              <a:buChar char="§"/>
            </a:pPr>
            <a:r>
              <a:rPr lang="en-US" sz="3200" b="0" dirty="0"/>
              <a:t> ANU  </a:t>
            </a:r>
            <a:r>
              <a:rPr lang="en-US" sz="3200" b="0" i="1" dirty="0"/>
              <a:t>spiritual well</a:t>
            </a:r>
            <a:r>
              <a:rPr lang="en-US" sz="3200" b="0" dirty="0"/>
              <a:t> </a:t>
            </a:r>
            <a:r>
              <a:rPr lang="en-US" sz="3200" b="0" i="1" dirty="0"/>
              <a:t>being</a:t>
            </a:r>
          </a:p>
          <a:p>
            <a:pPr eaLnBrk="1" hangingPunct="1"/>
            <a:r>
              <a:rPr lang="en-US" sz="3200" b="0" i="1" dirty="0"/>
              <a:t>		</a:t>
            </a:r>
            <a:r>
              <a:rPr lang="en-US" sz="3200" b="0" dirty="0"/>
              <a:t>of  students</a:t>
            </a:r>
          </a:p>
          <a:p>
            <a:pPr eaLnBrk="1" hangingPunct="1"/>
            <a:r>
              <a:rPr lang="en-US" sz="3200" b="0" dirty="0"/>
              <a:t>        		of  employees</a:t>
            </a:r>
          </a:p>
          <a:p>
            <a:pPr eaLnBrk="1" hangingPunct="1">
              <a:buClr>
                <a:srgbClr val="66FFFF"/>
              </a:buClr>
              <a:buFont typeface="Wingdings" pitchFamily="2" charset="2"/>
              <a:buChar char="§"/>
            </a:pPr>
            <a:endParaRPr lang="en-US" sz="2400" b="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p:cNvSpPr>
            <a:spLocks noGrp="1" noChangeArrowheads="1"/>
          </p:cNvSpPr>
          <p:nvPr>
            <p:ph/>
          </p:nvPr>
        </p:nvSpPr>
        <p:spPr>
          <a:xfrm>
            <a:off x="914400" y="1828800"/>
            <a:ext cx="7772400" cy="4297362"/>
          </a:xfrm>
        </p:spPr>
        <p:txBody>
          <a:bodyPr/>
          <a:lstStyle/>
          <a:p>
            <a:pPr marL="685800" indent="-228600" eaLnBrk="1" hangingPunct="1">
              <a:lnSpc>
                <a:spcPct val="125000"/>
              </a:lnSpc>
              <a:spcBef>
                <a:spcPct val="0"/>
              </a:spcBef>
              <a:buFont typeface="Wingdings" pitchFamily="2" charset="2"/>
              <a:buNone/>
            </a:pPr>
            <a:r>
              <a:rPr lang="en-US" sz="2800" dirty="0"/>
              <a:t>The Board selects the university vice-chancellor to implement the mission of the school on behalf of the Board…</a:t>
            </a:r>
          </a:p>
          <a:p>
            <a:pPr marL="685800" indent="-228600" eaLnBrk="1" hangingPunct="1">
              <a:lnSpc>
                <a:spcPct val="125000"/>
              </a:lnSpc>
              <a:spcBef>
                <a:spcPct val="0"/>
              </a:spcBef>
              <a:buFont typeface="Wingdings" pitchFamily="2" charset="2"/>
              <a:buNone/>
            </a:pPr>
            <a:endParaRPr lang="en-US" sz="2800" dirty="0"/>
          </a:p>
          <a:p>
            <a:pPr marL="685800" indent="-228600">
              <a:lnSpc>
                <a:spcPct val="125000"/>
              </a:lnSpc>
              <a:spcBef>
                <a:spcPct val="0"/>
              </a:spcBef>
              <a:buNone/>
            </a:pPr>
            <a:r>
              <a:rPr lang="en-US" sz="2800" dirty="0"/>
              <a:t>The vice-chancellor is the ‘eyes, ears, hands, </a:t>
            </a:r>
          </a:p>
          <a:p>
            <a:pPr marL="685800" indent="-228600" eaLnBrk="1" hangingPunct="1">
              <a:lnSpc>
                <a:spcPct val="125000"/>
              </a:lnSpc>
              <a:spcBef>
                <a:spcPct val="0"/>
              </a:spcBef>
              <a:buFont typeface="Wingdings" pitchFamily="2" charset="2"/>
              <a:buNone/>
            </a:pPr>
            <a:r>
              <a:rPr lang="en-US" sz="2800" dirty="0"/>
              <a:t>   and feet’ of the Board between </a:t>
            </a:r>
          </a:p>
          <a:p>
            <a:pPr marL="685800" indent="-228600" eaLnBrk="1" hangingPunct="1">
              <a:lnSpc>
                <a:spcPct val="125000"/>
              </a:lnSpc>
              <a:spcBef>
                <a:spcPct val="0"/>
              </a:spcBef>
              <a:buFont typeface="Wingdings" pitchFamily="2" charset="2"/>
              <a:buNone/>
            </a:pPr>
            <a:r>
              <a:rPr lang="en-US" sz="2800" dirty="0"/>
              <a:t>   board meetings.</a:t>
            </a:r>
          </a:p>
        </p:txBody>
      </p:sp>
      <p:sp>
        <p:nvSpPr>
          <p:cNvPr id="264194" name="Rectangle 2"/>
          <p:cNvSpPr>
            <a:spLocks noGrp="1" noChangeArrowheads="1"/>
          </p:cNvSpPr>
          <p:nvPr>
            <p:ph type="title" idx="4294967295"/>
          </p:nvPr>
        </p:nvSpPr>
        <p:spPr>
          <a:xfrm>
            <a:off x="914400" y="457200"/>
            <a:ext cx="8839200" cy="1371600"/>
          </a:xfrm>
        </p:spPr>
        <p:txBody>
          <a:bodyPr>
            <a:normAutofit/>
          </a:bodyPr>
          <a:lstStyle/>
          <a:p>
            <a:pPr algn="l" eaLnBrk="1" hangingPunct="1">
              <a:defRPr/>
            </a:pPr>
            <a:r>
              <a:rPr lang="en-US" b="1" cap="none" dirty="0">
                <a:solidFill>
                  <a:srgbClr val="00FF00"/>
                </a:solidFill>
                <a:effectLst/>
              </a:rPr>
              <a:t>1c. Board – university  vice-chancellor 	relationship</a:t>
            </a:r>
            <a:endParaRPr lang="en-US" sz="3600" cap="none" dirty="0">
              <a:solidFill>
                <a:srgbClr val="00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3"/>
          <p:cNvSpPr>
            <a:spLocks noGrp="1" noChangeArrowheads="1"/>
          </p:cNvSpPr>
          <p:nvPr>
            <p:ph/>
          </p:nvPr>
        </p:nvSpPr>
        <p:spPr>
          <a:xfrm>
            <a:off x="838200" y="1828800"/>
            <a:ext cx="7924800" cy="4602163"/>
          </a:xfrm>
        </p:spPr>
        <p:txBody>
          <a:bodyPr>
            <a:normAutofit/>
          </a:bodyPr>
          <a:lstStyle/>
          <a:p>
            <a:pPr marL="685800" indent="-228600" eaLnBrk="1" hangingPunct="1">
              <a:lnSpc>
                <a:spcPct val="125000"/>
              </a:lnSpc>
              <a:spcBef>
                <a:spcPct val="0"/>
              </a:spcBef>
              <a:buFont typeface="Wingdings" pitchFamily="2" charset="2"/>
              <a:buNone/>
              <a:defRPr/>
            </a:pPr>
            <a:r>
              <a:rPr lang="en-US" sz="2800" dirty="0"/>
              <a:t>Effective Boards have functioning executive committees and other appropriate committees for effective decision making.</a:t>
            </a:r>
          </a:p>
          <a:p>
            <a:pPr marL="685800" indent="-228600" eaLnBrk="1" hangingPunct="1">
              <a:lnSpc>
                <a:spcPct val="125000"/>
              </a:lnSpc>
              <a:spcBef>
                <a:spcPct val="0"/>
              </a:spcBef>
              <a:defRPr/>
            </a:pPr>
            <a:endParaRPr lang="en-US" sz="2800" dirty="0"/>
          </a:p>
          <a:p>
            <a:pPr marL="685800" indent="-228600" eaLnBrk="1" hangingPunct="1">
              <a:lnSpc>
                <a:spcPct val="125000"/>
              </a:lnSpc>
              <a:spcBef>
                <a:spcPct val="0"/>
              </a:spcBef>
              <a:buFont typeface="Wingdings" pitchFamily="2" charset="2"/>
              <a:buNone/>
              <a:defRPr/>
            </a:pPr>
            <a:r>
              <a:rPr lang="en-US" sz="2800" dirty="0"/>
              <a:t>Board agendas are developed to insure balance between leadership reports and time to deal with long term direction and progress.</a:t>
            </a:r>
          </a:p>
          <a:p>
            <a:pPr marL="685800" indent="-228600" eaLnBrk="1" hangingPunct="1">
              <a:defRPr/>
            </a:pPr>
            <a:endParaRPr lang="en-US" sz="2800" dirty="0"/>
          </a:p>
        </p:txBody>
      </p:sp>
      <p:sp>
        <p:nvSpPr>
          <p:cNvPr id="263170" name="Rectangle 2"/>
          <p:cNvSpPr>
            <a:spLocks noGrp="1" noChangeArrowheads="1"/>
          </p:cNvSpPr>
          <p:nvPr>
            <p:ph type="title" idx="4294967295"/>
          </p:nvPr>
        </p:nvSpPr>
        <p:spPr>
          <a:xfrm>
            <a:off x="914400" y="609600"/>
            <a:ext cx="8229600" cy="1139825"/>
          </a:xfrm>
        </p:spPr>
        <p:txBody>
          <a:bodyPr>
            <a:normAutofit/>
          </a:bodyPr>
          <a:lstStyle/>
          <a:p>
            <a:pPr algn="l" eaLnBrk="1" hangingPunct="1">
              <a:defRPr/>
            </a:pPr>
            <a:r>
              <a:rPr lang="en-US" sz="3200" b="1" cap="none" dirty="0">
                <a:solidFill>
                  <a:srgbClr val="00FF00"/>
                </a:solidFill>
              </a:rPr>
              <a:t>1d.  Board committees 							and agenda development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05000"/>
            <a:ext cx="8631936" cy="3477875"/>
          </a:xfrm>
          <a:prstGeom prst="rect">
            <a:avLst/>
          </a:prstGeom>
        </p:spPr>
        <p:txBody>
          <a:bodyPr wrap="square">
            <a:spAutoFit/>
          </a:bodyPr>
          <a:lstStyle/>
          <a:p>
            <a:pPr algn="ctr"/>
            <a:r>
              <a:rPr lang="en-US" sz="4400" dirty="0"/>
              <a:t>Board members</a:t>
            </a:r>
          </a:p>
          <a:p>
            <a:pPr algn="ctr"/>
            <a:r>
              <a:rPr lang="en-US" sz="4400" dirty="0"/>
              <a:t>know, communicate, and </a:t>
            </a:r>
          </a:p>
          <a:p>
            <a:pPr algn="ctr"/>
            <a:r>
              <a:rPr lang="en-US" sz="4400" dirty="0"/>
              <a:t>make decisions </a:t>
            </a:r>
          </a:p>
          <a:p>
            <a:pPr algn="ctr"/>
            <a:r>
              <a:rPr lang="en-US" sz="4400" dirty="0"/>
              <a:t>in light of the university’s</a:t>
            </a:r>
          </a:p>
          <a:p>
            <a:pPr algn="ctr"/>
            <a:r>
              <a:rPr lang="en-US" sz="4400" dirty="0"/>
              <a:t>mission, vision and values.</a:t>
            </a:r>
          </a:p>
        </p:txBody>
      </p:sp>
      <p:sp>
        <p:nvSpPr>
          <p:cNvPr id="8" name="Rectangle 7"/>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#2</a:t>
            </a:r>
          </a:p>
        </p:txBody>
      </p:sp>
    </p:spTree>
    <p:extLst>
      <p:ext uri="{BB962C8B-B14F-4D97-AF65-F5344CB8AC3E}">
        <p14:creationId xmlns:p14="http://schemas.microsoft.com/office/powerpoint/2010/main" val="1847050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2590800"/>
            <a:ext cx="9140687" cy="1143000"/>
          </a:xfrm>
        </p:spPr>
        <p:txBody>
          <a:bodyPr>
            <a:normAutofit/>
          </a:bodyPr>
          <a:lstStyle/>
          <a:p>
            <a:pPr algn="ctr"/>
            <a:r>
              <a:rPr lang="en-US" altLang="zh-CN" dirty="0"/>
              <a:t>MISSION AND VALUES DRIVE US</a:t>
            </a:r>
            <a:endParaRPr lang="zh-CN" altLang="en-US" dirty="0"/>
          </a:p>
        </p:txBody>
      </p:sp>
      <p:grpSp>
        <p:nvGrpSpPr>
          <p:cNvPr id="4" name="Group 3"/>
          <p:cNvGrpSpPr/>
          <p:nvPr/>
        </p:nvGrpSpPr>
        <p:grpSpPr>
          <a:xfrm>
            <a:off x="-228600" y="6626"/>
            <a:ext cx="9369286" cy="1295400"/>
            <a:chOff x="-228600" y="6626"/>
            <a:chExt cx="9369286" cy="1295400"/>
          </a:xfrm>
        </p:grpSpPr>
        <p:sp>
          <p:nvSpPr>
            <p:cNvPr id="5" name="Right Triangle 4"/>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Practices:</a:t>
              </a:r>
            </a:p>
          </p:txBody>
        </p:sp>
        <p:cxnSp>
          <p:nvCxnSpPr>
            <p:cNvPr id="8" name="Straight Connector 7"/>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1638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ANU Mission:</a:t>
            </a:r>
          </a:p>
        </p:txBody>
      </p:sp>
      <p:sp>
        <p:nvSpPr>
          <p:cNvPr id="3" name="Date Placeholder 2"/>
          <p:cNvSpPr>
            <a:spLocks noGrp="1"/>
          </p:cNvSpPr>
          <p:nvPr>
            <p:ph type="dt" sz="half" idx="10"/>
          </p:nvPr>
        </p:nvSpPr>
        <p:spPr/>
        <p:txBody>
          <a:bodyPr/>
          <a:lstStyle/>
          <a:p>
            <a:pPr>
              <a:defRPr/>
            </a:pPr>
            <a:fld id="{25678D72-152C-4A8D-AED3-04F80610398C}" type="datetime3">
              <a:rPr lang="en-US" smtClean="0"/>
              <a:t>25 March 2022</a:t>
            </a:fld>
            <a:endParaRPr lang="en-US"/>
          </a:p>
        </p:txBody>
      </p:sp>
      <p:sp>
        <p:nvSpPr>
          <p:cNvPr id="4" name="Slide Number Placeholder 3"/>
          <p:cNvSpPr>
            <a:spLocks noGrp="1"/>
          </p:cNvSpPr>
          <p:nvPr>
            <p:ph type="sldNum" sz="quarter" idx="12"/>
          </p:nvPr>
        </p:nvSpPr>
        <p:spPr/>
        <p:txBody>
          <a:bodyPr/>
          <a:lstStyle/>
          <a:p>
            <a:pPr>
              <a:defRPr/>
            </a:pPr>
            <a:fld id="{78609534-D7A1-465E-804B-781B0EDEBFC9}" type="slidenum">
              <a:rPr lang="en-US" smtClean="0"/>
              <a:pPr>
                <a:defRPr/>
              </a:pPr>
              <a:t>19</a:t>
            </a:fld>
            <a:endParaRPr lang="en-US"/>
          </a:p>
        </p:txBody>
      </p:sp>
    </p:spTree>
    <p:extLst>
      <p:ext uri="{BB962C8B-B14F-4D97-AF65-F5344CB8AC3E}">
        <p14:creationId xmlns:p14="http://schemas.microsoft.com/office/powerpoint/2010/main" val="314672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724400"/>
            <a:ext cx="7772400" cy="271462"/>
          </a:xfrm>
        </p:spPr>
        <p:txBody>
          <a:bodyPr>
            <a:normAutofit fontScale="90000"/>
          </a:bodyPr>
          <a:lstStyle/>
          <a:p>
            <a:endParaRPr lang="en-US" dirty="0"/>
          </a:p>
        </p:txBody>
      </p:sp>
      <p:sp>
        <p:nvSpPr>
          <p:cNvPr id="3" name="Text Placeholder 2"/>
          <p:cNvSpPr>
            <a:spLocks noGrp="1"/>
          </p:cNvSpPr>
          <p:nvPr>
            <p:ph type="body" idx="1"/>
          </p:nvPr>
        </p:nvSpPr>
        <p:spPr>
          <a:xfrm>
            <a:off x="722312" y="381000"/>
            <a:ext cx="7964487" cy="4267200"/>
          </a:xfrm>
        </p:spPr>
        <p:txBody>
          <a:bodyPr>
            <a:normAutofit/>
          </a:bodyPr>
          <a:lstStyle/>
          <a:p>
            <a:r>
              <a:rPr lang="en-US" sz="3600" dirty="0"/>
              <a:t>The GOAL …</a:t>
            </a:r>
          </a:p>
          <a:p>
            <a:r>
              <a:rPr lang="en-US" sz="3600" dirty="0"/>
              <a:t>to </a:t>
            </a:r>
            <a:r>
              <a:rPr lang="en-US" sz="3600" i="1" dirty="0"/>
              <a:t>review </a:t>
            </a:r>
            <a:r>
              <a:rPr lang="en-US" sz="3600" dirty="0"/>
              <a:t>strategically the roles and responsibilities of the ANU Board, </a:t>
            </a:r>
            <a:r>
              <a:rPr lang="en-US" sz="3600" i="1" dirty="0"/>
              <a:t>affirm</a:t>
            </a:r>
            <a:r>
              <a:rPr lang="en-US" sz="3600" dirty="0"/>
              <a:t> Board  “best practices, ” and  </a:t>
            </a:r>
            <a:r>
              <a:rPr lang="en-US" sz="3600" i="1" dirty="0"/>
              <a:t>identify</a:t>
            </a:r>
            <a:r>
              <a:rPr lang="en-US" sz="3600" dirty="0"/>
              <a:t> the goals and action steps necessary for the Board to lead the school successfully into the next phrase of university life.</a:t>
            </a:r>
          </a:p>
        </p:txBody>
      </p:sp>
      <p:sp>
        <p:nvSpPr>
          <p:cNvPr id="4" name="Date Placeholder 3"/>
          <p:cNvSpPr>
            <a:spLocks noGrp="1"/>
          </p:cNvSpPr>
          <p:nvPr>
            <p:ph type="dt" sz="half" idx="10"/>
          </p:nvPr>
        </p:nvSpPr>
        <p:spPr/>
        <p:txBody>
          <a:bodyPr/>
          <a:lstStyle/>
          <a:p>
            <a:pPr>
              <a:defRPr/>
            </a:pPr>
            <a:fld id="{367C7C9C-CE79-45B7-84B1-1EC8071EBD03}" type="datetime3">
              <a:rPr lang="en-US" smtClean="0"/>
              <a:t>25 March 2022</a:t>
            </a:fld>
            <a:endParaRPr lang="en-US"/>
          </a:p>
        </p:txBody>
      </p:sp>
      <p:sp>
        <p:nvSpPr>
          <p:cNvPr id="5" name="Slide Number Placeholder 4"/>
          <p:cNvSpPr>
            <a:spLocks noGrp="1"/>
          </p:cNvSpPr>
          <p:nvPr>
            <p:ph type="sldNum" sz="quarter" idx="12"/>
          </p:nvPr>
        </p:nvSpPr>
        <p:spPr/>
        <p:txBody>
          <a:bodyPr/>
          <a:lstStyle/>
          <a:p>
            <a:pPr>
              <a:defRPr/>
            </a:pPr>
            <a:fld id="{81B61F53-59AC-4827-AE08-504AD04A22EE}" type="slidenum">
              <a:rPr lang="en-US" smtClean="0"/>
              <a:pPr>
                <a:defRPr/>
              </a:pPr>
              <a:t>2</a:t>
            </a:fld>
            <a:endParaRPr lang="en-US"/>
          </a:p>
        </p:txBody>
      </p:sp>
    </p:spTree>
    <p:extLst>
      <p:ext uri="{BB962C8B-B14F-4D97-AF65-F5344CB8AC3E}">
        <p14:creationId xmlns:p14="http://schemas.microsoft.com/office/powerpoint/2010/main" val="2267050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ANU vision:</a:t>
            </a:r>
          </a:p>
        </p:txBody>
      </p:sp>
      <p:sp>
        <p:nvSpPr>
          <p:cNvPr id="3" name="Date Placeholder 2"/>
          <p:cNvSpPr>
            <a:spLocks noGrp="1"/>
          </p:cNvSpPr>
          <p:nvPr>
            <p:ph type="dt" sz="half" idx="10"/>
          </p:nvPr>
        </p:nvSpPr>
        <p:spPr/>
        <p:txBody>
          <a:bodyPr/>
          <a:lstStyle/>
          <a:p>
            <a:pPr>
              <a:defRPr/>
            </a:pPr>
            <a:fld id="{25678D72-152C-4A8D-AED3-04F80610398C}" type="datetime3">
              <a:rPr lang="en-US" smtClean="0"/>
              <a:t>25 March 2022</a:t>
            </a:fld>
            <a:endParaRPr lang="en-US"/>
          </a:p>
        </p:txBody>
      </p:sp>
      <p:sp>
        <p:nvSpPr>
          <p:cNvPr id="4" name="Slide Number Placeholder 3"/>
          <p:cNvSpPr>
            <a:spLocks noGrp="1"/>
          </p:cNvSpPr>
          <p:nvPr>
            <p:ph type="sldNum" sz="quarter" idx="12"/>
          </p:nvPr>
        </p:nvSpPr>
        <p:spPr/>
        <p:txBody>
          <a:bodyPr/>
          <a:lstStyle/>
          <a:p>
            <a:pPr>
              <a:defRPr/>
            </a:pPr>
            <a:fld id="{78609534-D7A1-465E-804B-781B0EDEBFC9}" type="slidenum">
              <a:rPr lang="en-US" smtClean="0"/>
              <a:pPr>
                <a:defRPr/>
              </a:pPr>
              <a:t>20</a:t>
            </a:fld>
            <a:endParaRPr lang="en-US"/>
          </a:p>
        </p:txBody>
      </p:sp>
    </p:spTree>
    <p:extLst>
      <p:ext uri="{BB962C8B-B14F-4D97-AF65-F5344CB8AC3E}">
        <p14:creationId xmlns:p14="http://schemas.microsoft.com/office/powerpoint/2010/main" val="2082363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ANU values:</a:t>
            </a:r>
          </a:p>
        </p:txBody>
      </p:sp>
      <p:sp>
        <p:nvSpPr>
          <p:cNvPr id="3" name="Date Placeholder 2"/>
          <p:cNvSpPr>
            <a:spLocks noGrp="1"/>
          </p:cNvSpPr>
          <p:nvPr>
            <p:ph type="dt" sz="half" idx="10"/>
          </p:nvPr>
        </p:nvSpPr>
        <p:spPr/>
        <p:txBody>
          <a:bodyPr/>
          <a:lstStyle/>
          <a:p>
            <a:pPr>
              <a:defRPr/>
            </a:pPr>
            <a:fld id="{25678D72-152C-4A8D-AED3-04F80610398C}" type="datetime3">
              <a:rPr lang="en-US" smtClean="0"/>
              <a:t>25 March 2022</a:t>
            </a:fld>
            <a:endParaRPr lang="en-US"/>
          </a:p>
        </p:txBody>
      </p:sp>
      <p:sp>
        <p:nvSpPr>
          <p:cNvPr id="4" name="Slide Number Placeholder 3"/>
          <p:cNvSpPr>
            <a:spLocks noGrp="1"/>
          </p:cNvSpPr>
          <p:nvPr>
            <p:ph type="sldNum" sz="quarter" idx="12"/>
          </p:nvPr>
        </p:nvSpPr>
        <p:spPr/>
        <p:txBody>
          <a:bodyPr/>
          <a:lstStyle/>
          <a:p>
            <a:pPr>
              <a:defRPr/>
            </a:pPr>
            <a:fld id="{78609534-D7A1-465E-804B-781B0EDEBFC9}" type="slidenum">
              <a:rPr lang="en-US" smtClean="0"/>
              <a:pPr>
                <a:defRPr/>
              </a:pPr>
              <a:t>21</a:t>
            </a:fld>
            <a:endParaRPr lang="en-US"/>
          </a:p>
        </p:txBody>
      </p:sp>
    </p:spTree>
    <p:extLst>
      <p:ext uri="{BB962C8B-B14F-4D97-AF65-F5344CB8AC3E}">
        <p14:creationId xmlns:p14="http://schemas.microsoft.com/office/powerpoint/2010/main" val="3875890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457200"/>
            <a:ext cx="7400544" cy="914400"/>
          </a:xfrm>
        </p:spPr>
        <p:txBody>
          <a:bodyPr/>
          <a:lstStyle/>
          <a:p>
            <a:pPr eaLnBrk="1" hangingPunct="1">
              <a:defRPr/>
            </a:pPr>
            <a:r>
              <a:rPr lang="en-US" sz="4000" b="1" i="1" dirty="0">
                <a:solidFill>
                  <a:schemeClr val="tx1"/>
                </a:solidFill>
              </a:rPr>
              <a:t>Realizing Our Intentions</a:t>
            </a:r>
          </a:p>
        </p:txBody>
      </p:sp>
      <p:sp>
        <p:nvSpPr>
          <p:cNvPr id="265219" name="Rectangle 3"/>
          <p:cNvSpPr>
            <a:spLocks noGrp="1" noChangeArrowheads="1"/>
          </p:cNvSpPr>
          <p:nvPr>
            <p:ph type="body" sz="quarter" idx="14"/>
          </p:nvPr>
        </p:nvSpPr>
        <p:spPr>
          <a:xfrm>
            <a:off x="685800" y="1524000"/>
            <a:ext cx="8153400" cy="4343400"/>
          </a:xfrm>
        </p:spPr>
        <p:txBody>
          <a:bodyPr>
            <a:normAutofit fontScale="47500" lnSpcReduction="20000"/>
          </a:bodyPr>
          <a:lstStyle/>
          <a:p>
            <a:pPr eaLnBrk="1" hangingPunct="1">
              <a:lnSpc>
                <a:spcPct val="120000"/>
              </a:lnSpc>
              <a:buFont typeface="Wingdings" pitchFamily="2" charset="2"/>
              <a:buNone/>
            </a:pPr>
            <a:r>
              <a:rPr lang="en-US" sz="5100" dirty="0"/>
              <a:t> </a:t>
            </a:r>
            <a:r>
              <a:rPr lang="en-US" sz="6000" dirty="0"/>
              <a:t>“Always, the key question to be asked in Board decision making is: </a:t>
            </a:r>
          </a:p>
          <a:p>
            <a:pPr eaLnBrk="1" hangingPunct="1">
              <a:lnSpc>
                <a:spcPct val="120000"/>
              </a:lnSpc>
              <a:buFont typeface="Wingdings" pitchFamily="2" charset="2"/>
              <a:buNone/>
            </a:pPr>
            <a:endParaRPr lang="en-US" sz="3800" dirty="0"/>
          </a:p>
          <a:p>
            <a:pPr eaLnBrk="1" hangingPunct="1">
              <a:lnSpc>
                <a:spcPct val="120000"/>
              </a:lnSpc>
              <a:buFont typeface="Wingdings" pitchFamily="2" charset="2"/>
              <a:buNone/>
            </a:pPr>
            <a:r>
              <a:rPr lang="en-US" sz="6000" dirty="0"/>
              <a:t>Is this decision important for the long term survival, health, and mission achievement of our institution? </a:t>
            </a:r>
          </a:p>
          <a:p>
            <a:pPr eaLnBrk="1" hangingPunct="1">
              <a:lnSpc>
                <a:spcPct val="120000"/>
              </a:lnSpc>
            </a:pPr>
            <a:endParaRPr lang="en-US" sz="3800" dirty="0"/>
          </a:p>
          <a:p>
            <a:pPr eaLnBrk="1" hangingPunct="1">
              <a:lnSpc>
                <a:spcPct val="120000"/>
              </a:lnSpc>
              <a:buFont typeface="Wingdings" pitchFamily="2" charset="2"/>
              <a:buNone/>
            </a:pPr>
            <a:r>
              <a:rPr lang="en-US" sz="6000" dirty="0"/>
              <a:t>After answering this question, then policies and decisions can be made.”</a:t>
            </a:r>
          </a:p>
          <a:p>
            <a:pPr eaLnBrk="1" hangingPunct="1">
              <a:lnSpc>
                <a:spcPct val="80000"/>
              </a:lnSpc>
            </a:pPr>
            <a:endParaRPr lang="en-US" dirty="0"/>
          </a:p>
          <a:p>
            <a:pPr algn="r" eaLnBrk="1" hangingPunct="1">
              <a:lnSpc>
                <a:spcPct val="80000"/>
              </a:lnSpc>
              <a:buFont typeface="Wingdings" pitchFamily="2" charset="2"/>
              <a:buNone/>
            </a:pPr>
            <a:r>
              <a:rPr lang="en-US" sz="2400" dirty="0"/>
              <a:t>    </a:t>
            </a:r>
            <a:r>
              <a:rPr lang="en-US" sz="4200" dirty="0"/>
              <a:t>Albert J. Meyer, author. p. 217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584" y="1828800"/>
            <a:ext cx="8631936" cy="2123658"/>
          </a:xfrm>
          <a:prstGeom prst="rect">
            <a:avLst/>
          </a:prstGeom>
        </p:spPr>
        <p:txBody>
          <a:bodyPr wrap="square">
            <a:spAutoFit/>
          </a:bodyPr>
          <a:lstStyle/>
          <a:p>
            <a:pPr algn="ctr"/>
            <a:r>
              <a:rPr lang="en-US" sz="4400" dirty="0"/>
              <a:t>Board members</a:t>
            </a:r>
          </a:p>
          <a:p>
            <a:pPr algn="ctr"/>
            <a:r>
              <a:rPr lang="en-US" sz="4400" dirty="0"/>
              <a:t>ask the </a:t>
            </a:r>
          </a:p>
          <a:p>
            <a:pPr algn="ctr"/>
            <a:r>
              <a:rPr lang="en-US" sz="4400" dirty="0"/>
              <a:t>right questions</a:t>
            </a:r>
          </a:p>
        </p:txBody>
      </p:sp>
      <p:sp>
        <p:nvSpPr>
          <p:cNvPr id="3" name="Date Placeholder 2"/>
          <p:cNvSpPr>
            <a:spLocks noGrp="1"/>
          </p:cNvSpPr>
          <p:nvPr>
            <p:ph type="dt" sz="half" idx="10"/>
          </p:nvPr>
        </p:nvSpPr>
        <p:spPr/>
        <p:txBody>
          <a:bodyPr/>
          <a:lstStyle/>
          <a:p>
            <a:fld id="{9BD6E928-A730-4190-A2C3-EBC5C205C7EE}" type="datetime3">
              <a:rPr lang="en-US" altLang="zh-CN" smtClean="0">
                <a:solidFill>
                  <a:schemeClr val="bg1"/>
                </a:solidFill>
              </a:rPr>
              <a:t>25 March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23</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#3</a:t>
            </a:r>
          </a:p>
        </p:txBody>
      </p:sp>
    </p:spTree>
    <p:extLst>
      <p:ext uri="{BB962C8B-B14F-4D97-AF65-F5344CB8AC3E}">
        <p14:creationId xmlns:p14="http://schemas.microsoft.com/office/powerpoint/2010/main" val="2635919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2590800"/>
            <a:ext cx="9140687" cy="1143000"/>
          </a:xfrm>
        </p:spPr>
        <p:txBody>
          <a:bodyPr/>
          <a:lstStyle/>
          <a:p>
            <a:pPr algn="ctr"/>
            <a:r>
              <a:rPr lang="en-US" altLang="zh-CN" dirty="0"/>
              <a:t>THINK QUESTIONS</a:t>
            </a:r>
            <a:endParaRPr lang="zh-CN" altLang="en-US" dirty="0"/>
          </a:p>
        </p:txBody>
      </p:sp>
      <p:sp>
        <p:nvSpPr>
          <p:cNvPr id="3" name="Date Placeholder 2"/>
          <p:cNvSpPr>
            <a:spLocks noGrp="1"/>
          </p:cNvSpPr>
          <p:nvPr>
            <p:ph type="dt" sz="half" idx="10"/>
          </p:nvPr>
        </p:nvSpPr>
        <p:spPr/>
        <p:txBody>
          <a:bodyPr/>
          <a:lstStyle/>
          <a:p>
            <a:fld id="{8686A206-6399-4E8D-B3CF-FF6D0DE748D2}" type="datetime3">
              <a:rPr lang="en-US" altLang="zh-CN" smtClean="0">
                <a:solidFill>
                  <a:schemeClr val="bg1"/>
                </a:solidFill>
              </a:rPr>
              <a:t>25 March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24</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Practices:</a:t>
              </a: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6463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p:nvPr>
        </p:nvSpPr>
        <p:spPr>
          <a:xfrm>
            <a:off x="914400" y="2209800"/>
            <a:ext cx="7772400" cy="5619750"/>
          </a:xfrm>
        </p:spPr>
        <p:txBody>
          <a:bodyPr>
            <a:normAutofit/>
          </a:bodyPr>
          <a:lstStyle/>
          <a:p>
            <a:pPr eaLnBrk="1" hangingPunct="1">
              <a:lnSpc>
                <a:spcPct val="75000"/>
              </a:lnSpc>
              <a:spcBef>
                <a:spcPts val="0"/>
              </a:spcBef>
              <a:buClr>
                <a:srgbClr val="66FFFF"/>
              </a:buClr>
              <a:buSzTx/>
              <a:buFont typeface="Wingdings" pitchFamily="2" charset="2"/>
              <a:buChar char="§"/>
              <a:defRPr/>
            </a:pPr>
            <a:r>
              <a:rPr lang="en-US" sz="2800" dirty="0"/>
              <a:t>Who are we?</a:t>
            </a:r>
          </a:p>
          <a:p>
            <a:pPr eaLnBrk="1" hangingPunct="1">
              <a:lnSpc>
                <a:spcPct val="75000"/>
              </a:lnSpc>
              <a:spcBef>
                <a:spcPts val="0"/>
              </a:spcBef>
              <a:buClr>
                <a:srgbClr val="66FFFF"/>
              </a:buClr>
              <a:buSzTx/>
              <a:buFont typeface="Wingdings" pitchFamily="2" charset="2"/>
              <a:buChar char="§"/>
              <a:defRPr/>
            </a:pPr>
            <a:endParaRPr lang="en-US" sz="2800" dirty="0"/>
          </a:p>
          <a:p>
            <a:pPr eaLnBrk="1" hangingPunct="1">
              <a:lnSpc>
                <a:spcPct val="75000"/>
              </a:lnSpc>
              <a:spcBef>
                <a:spcPts val="0"/>
              </a:spcBef>
              <a:buClr>
                <a:srgbClr val="66FFFF"/>
              </a:buClr>
              <a:buSzTx/>
              <a:buFont typeface="Wingdings" pitchFamily="2" charset="2"/>
              <a:buChar char="§"/>
              <a:defRPr/>
            </a:pPr>
            <a:r>
              <a:rPr lang="en-US" sz="2800" dirty="0"/>
              <a:t>Where are we?</a:t>
            </a:r>
          </a:p>
          <a:p>
            <a:pPr eaLnBrk="1" hangingPunct="1">
              <a:lnSpc>
                <a:spcPct val="75000"/>
              </a:lnSpc>
              <a:spcBef>
                <a:spcPts val="0"/>
              </a:spcBef>
              <a:buClr>
                <a:srgbClr val="66FFFF"/>
              </a:buClr>
              <a:buSzTx/>
              <a:buFont typeface="Wingdings" pitchFamily="2" charset="2"/>
              <a:buChar char="§"/>
              <a:defRPr/>
            </a:pPr>
            <a:endParaRPr lang="en-US" sz="2800" dirty="0"/>
          </a:p>
          <a:p>
            <a:pPr eaLnBrk="1" hangingPunct="1">
              <a:lnSpc>
                <a:spcPct val="75000"/>
              </a:lnSpc>
              <a:spcBef>
                <a:spcPts val="0"/>
              </a:spcBef>
              <a:buClr>
                <a:srgbClr val="66FFFF"/>
              </a:buClr>
              <a:buSzTx/>
              <a:buFont typeface="Wingdings" pitchFamily="2" charset="2"/>
              <a:buChar char="§"/>
              <a:defRPr/>
            </a:pPr>
            <a:r>
              <a:rPr lang="en-US" sz="2800" dirty="0"/>
              <a:t>Where are we going?</a:t>
            </a:r>
          </a:p>
          <a:p>
            <a:pPr eaLnBrk="1" hangingPunct="1">
              <a:lnSpc>
                <a:spcPct val="75000"/>
              </a:lnSpc>
              <a:spcBef>
                <a:spcPts val="0"/>
              </a:spcBef>
              <a:buClr>
                <a:srgbClr val="66FFFF"/>
              </a:buClr>
              <a:buSzTx/>
              <a:buFont typeface="Wingdings" pitchFamily="2" charset="2"/>
              <a:buChar char="§"/>
              <a:defRPr/>
            </a:pPr>
            <a:endParaRPr lang="en-US" sz="2800" dirty="0"/>
          </a:p>
          <a:p>
            <a:pPr eaLnBrk="1" hangingPunct="1">
              <a:lnSpc>
                <a:spcPct val="75000"/>
              </a:lnSpc>
              <a:spcBef>
                <a:spcPts val="0"/>
              </a:spcBef>
              <a:buClr>
                <a:srgbClr val="66FFFF"/>
              </a:buClr>
              <a:buSzTx/>
              <a:buFont typeface="Wingdings" pitchFamily="2" charset="2"/>
              <a:buChar char="§"/>
              <a:defRPr/>
            </a:pPr>
            <a:r>
              <a:rPr lang="en-US" sz="2800" dirty="0"/>
              <a:t>How will we get there?</a:t>
            </a:r>
          </a:p>
          <a:p>
            <a:pPr eaLnBrk="1" hangingPunct="1">
              <a:lnSpc>
                <a:spcPct val="75000"/>
              </a:lnSpc>
              <a:spcBef>
                <a:spcPts val="0"/>
              </a:spcBef>
              <a:buClr>
                <a:srgbClr val="66FFFF"/>
              </a:buClr>
              <a:buSzTx/>
              <a:buFont typeface="Wingdings" pitchFamily="2" charset="2"/>
              <a:buChar char="§"/>
              <a:defRPr/>
            </a:pPr>
            <a:endParaRPr lang="en-US" sz="2800" dirty="0"/>
          </a:p>
          <a:p>
            <a:pPr eaLnBrk="1" hangingPunct="1">
              <a:lnSpc>
                <a:spcPct val="75000"/>
              </a:lnSpc>
              <a:spcBef>
                <a:spcPts val="0"/>
              </a:spcBef>
              <a:buClr>
                <a:srgbClr val="66FFFF"/>
              </a:buClr>
              <a:buSzTx/>
              <a:buFont typeface="Wingdings" pitchFamily="2" charset="2"/>
              <a:buChar char="§"/>
              <a:defRPr/>
            </a:pPr>
            <a:r>
              <a:rPr lang="en-US" sz="2800" dirty="0"/>
              <a:t>Why is it important to get there?</a:t>
            </a:r>
          </a:p>
          <a:p>
            <a:pPr eaLnBrk="1" hangingPunct="1">
              <a:lnSpc>
                <a:spcPct val="75000"/>
              </a:lnSpc>
              <a:spcBef>
                <a:spcPts val="0"/>
              </a:spcBef>
              <a:buClr>
                <a:srgbClr val="66FFFF"/>
              </a:buClr>
              <a:buSzTx/>
              <a:buFont typeface="Wingdings" pitchFamily="2" charset="2"/>
              <a:buChar char="§"/>
              <a:defRPr/>
            </a:pPr>
            <a:endParaRPr lang="en-US" sz="2800" dirty="0"/>
          </a:p>
          <a:p>
            <a:pPr eaLnBrk="1" hangingPunct="1">
              <a:lnSpc>
                <a:spcPct val="75000"/>
              </a:lnSpc>
              <a:spcBef>
                <a:spcPts val="0"/>
              </a:spcBef>
              <a:buClr>
                <a:srgbClr val="66FFFF"/>
              </a:buClr>
              <a:buSzTx/>
              <a:buFont typeface="Wingdings" pitchFamily="2" charset="2"/>
              <a:buChar char="§"/>
              <a:defRPr/>
            </a:pPr>
            <a:r>
              <a:rPr lang="en-US" sz="2800" dirty="0"/>
              <a:t>How will we know when we get there?</a:t>
            </a:r>
          </a:p>
        </p:txBody>
      </p:sp>
      <p:sp>
        <p:nvSpPr>
          <p:cNvPr id="145410" name="Rectangle 2"/>
          <p:cNvSpPr>
            <a:spLocks noGrp="1" noChangeArrowheads="1"/>
          </p:cNvSpPr>
          <p:nvPr>
            <p:ph type="title" idx="4294967295"/>
          </p:nvPr>
        </p:nvSpPr>
        <p:spPr>
          <a:xfrm>
            <a:off x="381000" y="304800"/>
            <a:ext cx="8153400" cy="2057400"/>
          </a:xfrm>
        </p:spPr>
        <p:txBody>
          <a:bodyPr>
            <a:normAutofit fontScale="90000"/>
          </a:bodyPr>
          <a:lstStyle/>
          <a:p>
            <a:pPr>
              <a:defRPr/>
            </a:pPr>
            <a:r>
              <a:rPr lang="en-US" sz="4000" cap="none" dirty="0">
                <a:solidFill>
                  <a:schemeClr val="tx1"/>
                </a:solidFill>
              </a:rPr>
              <a:t>Board Members Ask The Right </a:t>
            </a:r>
            <a:r>
              <a:rPr lang="en-US" sz="4000" cap="none" dirty="0"/>
              <a:t>Questions</a:t>
            </a:r>
            <a:r>
              <a:rPr lang="en-US" sz="4000" cap="none" dirty="0">
                <a:solidFill>
                  <a:schemeClr val="tx1"/>
                </a:solidFill>
              </a:rPr>
              <a:t>	(value defining and forward thinking…) </a:t>
            </a:r>
            <a:br>
              <a:rPr lang="en-US" sz="4000" dirty="0"/>
            </a:br>
            <a:endParaRPr lang="en-US" sz="4000" dirty="0"/>
          </a:p>
        </p:txBody>
      </p:sp>
      <p:pic>
        <p:nvPicPr>
          <p:cNvPr id="19463" name="Picture 7" descr="question_mark_3d"/>
          <p:cNvPicPr>
            <a:picLocks noChangeAspect="1" noChangeArrowheads="1"/>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322378">
            <a:off x="6934201" y="2895599"/>
            <a:ext cx="1784350" cy="3448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3"/>
          <p:cNvSpPr>
            <a:spLocks noGrp="1" noChangeArrowheads="1"/>
          </p:cNvSpPr>
          <p:nvPr>
            <p:ph sz="quarter" idx="13"/>
          </p:nvPr>
        </p:nvSpPr>
        <p:spPr>
          <a:xfrm>
            <a:off x="685800" y="609600"/>
            <a:ext cx="8229600" cy="4800600"/>
          </a:xfrm>
        </p:spPr>
        <p:txBody>
          <a:bodyPr>
            <a:normAutofit/>
          </a:bodyPr>
          <a:lstStyle/>
          <a:p>
            <a:pPr marL="0" indent="0" eaLnBrk="1" hangingPunct="1">
              <a:buFont typeface="Wingdings" pitchFamily="2" charset="2"/>
              <a:buNone/>
              <a:defRPr/>
            </a:pPr>
            <a:r>
              <a:rPr lang="en-US" sz="3600" dirty="0">
                <a:effectLst/>
              </a:rPr>
              <a:t>Basic on-going questions for ANU Board and university leadership:</a:t>
            </a:r>
          </a:p>
          <a:p>
            <a:pPr marL="914400" eaLnBrk="1" hangingPunct="1">
              <a:defRPr/>
            </a:pPr>
            <a:endParaRPr lang="en-US" dirty="0">
              <a:effectLst/>
            </a:endParaRPr>
          </a:p>
          <a:p>
            <a:pPr marL="914400" eaLnBrk="1" hangingPunct="1">
              <a:spcBef>
                <a:spcPts val="0"/>
              </a:spcBef>
              <a:buClr>
                <a:srgbClr val="66FFFF"/>
              </a:buClr>
              <a:buSzTx/>
              <a:buFont typeface="Wingdings" pitchFamily="2" charset="2"/>
              <a:buChar char="§"/>
              <a:defRPr/>
            </a:pPr>
            <a:r>
              <a:rPr lang="en-US" sz="2400" dirty="0">
                <a:effectLst/>
              </a:rPr>
              <a:t>Why did our constituents want to have this university in the first place?</a:t>
            </a:r>
          </a:p>
          <a:p>
            <a:pPr marL="914400" eaLnBrk="1" hangingPunct="1">
              <a:spcBef>
                <a:spcPts val="0"/>
              </a:spcBef>
              <a:buClr>
                <a:srgbClr val="66FFFF"/>
              </a:buClr>
              <a:buSzTx/>
              <a:buFont typeface="Wingdings" pitchFamily="2" charset="2"/>
              <a:buChar char="§"/>
              <a:defRPr/>
            </a:pPr>
            <a:endParaRPr lang="en-US" sz="2400" dirty="0">
              <a:effectLst/>
            </a:endParaRPr>
          </a:p>
          <a:p>
            <a:pPr marL="914400" eaLnBrk="1" hangingPunct="1">
              <a:spcBef>
                <a:spcPts val="0"/>
              </a:spcBef>
              <a:buClr>
                <a:srgbClr val="66FFFF"/>
              </a:buClr>
              <a:buSzTx/>
              <a:buFont typeface="Wingdings" pitchFamily="2" charset="2"/>
              <a:buChar char="§"/>
              <a:defRPr/>
            </a:pPr>
            <a:r>
              <a:rPr lang="en-US" sz="2400" dirty="0">
                <a:effectLst/>
              </a:rPr>
              <a:t>Why does this university exist in 2011?</a:t>
            </a:r>
          </a:p>
          <a:p>
            <a:pPr marL="640080" indent="0" eaLnBrk="1" hangingPunct="1">
              <a:spcBef>
                <a:spcPts val="0"/>
              </a:spcBef>
              <a:buClr>
                <a:srgbClr val="66FFFF"/>
              </a:buClr>
              <a:buSzTx/>
              <a:buNone/>
              <a:defRPr/>
            </a:pPr>
            <a:endParaRPr lang="en-US" sz="2400" dirty="0">
              <a:effectLst/>
            </a:endParaRPr>
          </a:p>
          <a:p>
            <a:pPr marL="914400" eaLnBrk="1" hangingPunct="1">
              <a:spcBef>
                <a:spcPts val="0"/>
              </a:spcBef>
              <a:buClr>
                <a:srgbClr val="66FFFF"/>
              </a:buClr>
              <a:buSzTx/>
              <a:buFont typeface="Wingdings" pitchFamily="2" charset="2"/>
              <a:buChar char="§"/>
              <a:defRPr/>
            </a:pPr>
            <a:r>
              <a:rPr lang="en-US" sz="2400" dirty="0"/>
              <a:t>Is this decision important for the long term survival, health and mission achievement of our institution?</a:t>
            </a:r>
            <a:endParaRPr lang="en-US" sz="2400" dirty="0">
              <a:effectLst/>
            </a:endParaRPr>
          </a:p>
          <a:p>
            <a:pPr marL="914400" eaLnBrk="1" hangingPunct="1">
              <a:spcBef>
                <a:spcPts val="0"/>
              </a:spcBef>
              <a:defRPr/>
            </a:pP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6" name="Text Box 10"/>
          <p:cNvSpPr txBox="1">
            <a:spLocks noChangeArrowheads="1"/>
          </p:cNvSpPr>
          <p:nvPr/>
        </p:nvSpPr>
        <p:spPr bwMode="auto">
          <a:xfrm>
            <a:off x="762000" y="403225"/>
            <a:ext cx="7696200" cy="5201424"/>
          </a:xfrm>
          <a:prstGeom prst="rect">
            <a:avLst/>
          </a:prstGeom>
          <a:noFill/>
          <a:ln w="12700" cap="sq">
            <a:noFill/>
            <a:miter lim="800000"/>
            <a:headEnd type="none" w="sm" len="sm"/>
            <a:tailEnd type="none" w="sm" len="sm"/>
          </a:ln>
          <a:effectLst/>
        </p:spPr>
        <p:txBody>
          <a:bodyPr wrap="square">
            <a:spAutoFit/>
          </a:bodyPr>
          <a:lstStyle/>
          <a:p>
            <a:pPr marL="571500" indent="-571500">
              <a:spcBef>
                <a:spcPts val="0"/>
              </a:spcBef>
              <a:spcAft>
                <a:spcPts val="2400"/>
              </a:spcAft>
              <a:buClr>
                <a:schemeClr val="accent2"/>
              </a:buClr>
              <a:buFont typeface="Wingdings" pitchFamily="2" charset="2"/>
              <a:buChar char="§"/>
              <a:defRPr/>
            </a:pPr>
            <a:r>
              <a:rPr lang="en-US" sz="2800" dirty="0">
                <a:effectLst>
                  <a:outerShdw blurRad="38100" dist="38100" dir="2700000" algn="tl">
                    <a:srgbClr val="000000"/>
                  </a:outerShdw>
                </a:effectLst>
                <a:latin typeface="Gill Sans MT" pitchFamily="34" charset="0"/>
              </a:rPr>
              <a:t>Does your school have a mission statement that is known, owned, 	      and repeated?</a:t>
            </a:r>
          </a:p>
          <a:p>
            <a:pPr marL="571500" indent="-571500">
              <a:spcBef>
                <a:spcPts val="0"/>
              </a:spcBef>
              <a:spcAft>
                <a:spcPts val="2400"/>
              </a:spcAft>
              <a:buClr>
                <a:schemeClr val="accent2"/>
              </a:buClr>
              <a:buFont typeface="Wingdings" pitchFamily="2" charset="2"/>
              <a:buChar char="§"/>
              <a:defRPr/>
            </a:pPr>
            <a:r>
              <a:rPr lang="en-US" sz="2800" dirty="0">
                <a:effectLst>
                  <a:outerShdw blurRad="38100" dist="38100" dir="2700000" algn="tl">
                    <a:srgbClr val="000000"/>
                  </a:outerShdw>
                </a:effectLst>
                <a:latin typeface="Gill Sans MT" pitchFamily="34" charset="0"/>
              </a:rPr>
              <a:t>Have you marshaled the resources to fulfill the mission?</a:t>
            </a:r>
          </a:p>
          <a:p>
            <a:pPr marL="571500" indent="-571500">
              <a:spcBef>
                <a:spcPts val="0"/>
              </a:spcBef>
              <a:spcAft>
                <a:spcPts val="2400"/>
              </a:spcAft>
              <a:buClr>
                <a:schemeClr val="accent2"/>
              </a:buClr>
              <a:buFont typeface="Wingdings" pitchFamily="2" charset="2"/>
              <a:buChar char="§"/>
              <a:defRPr/>
            </a:pPr>
            <a:r>
              <a:rPr lang="en-US" sz="2800" dirty="0">
                <a:effectLst>
                  <a:outerShdw blurRad="38100" dist="38100" dir="2700000" algn="tl">
                    <a:srgbClr val="000000"/>
                  </a:outerShdw>
                </a:effectLst>
                <a:latin typeface="Gill Sans MT" pitchFamily="34" charset="0"/>
              </a:rPr>
              <a:t>Are you accomplishing your mission?</a:t>
            </a:r>
          </a:p>
          <a:p>
            <a:pPr marL="571500" indent="-571500">
              <a:spcBef>
                <a:spcPts val="0"/>
              </a:spcBef>
              <a:spcAft>
                <a:spcPts val="2400"/>
              </a:spcAft>
              <a:buClr>
                <a:schemeClr val="accent2"/>
              </a:buClr>
              <a:buFont typeface="Wingdings" pitchFamily="2" charset="2"/>
              <a:buChar char="§"/>
              <a:defRPr/>
            </a:pPr>
            <a:r>
              <a:rPr lang="en-US" sz="2800" dirty="0">
                <a:effectLst>
                  <a:outerShdw blurRad="38100" dist="38100" dir="2700000" algn="tl">
                    <a:srgbClr val="000000"/>
                  </a:outerShdw>
                </a:effectLst>
                <a:latin typeface="Gill Sans MT" pitchFamily="34" charset="0"/>
              </a:rPr>
              <a:t>Are you going to marshal the resources to continue fulfilling your mission?</a:t>
            </a:r>
          </a:p>
          <a:p>
            <a:pPr marL="571500" indent="-571500">
              <a:spcBef>
                <a:spcPts val="0"/>
              </a:spcBef>
              <a:spcAft>
                <a:spcPts val="2400"/>
              </a:spcAft>
              <a:buClr>
                <a:schemeClr val="accent2"/>
              </a:buClr>
              <a:buFont typeface="Wingdings" pitchFamily="2" charset="2"/>
              <a:buChar char="§"/>
              <a:defRPr/>
            </a:pPr>
            <a:endParaRPr lang="en-US" sz="2800" dirty="0">
              <a:effectLst>
                <a:outerShdw blurRad="38100" dist="38100" dir="2700000" algn="tl">
                  <a:srgbClr val="000000"/>
                </a:outerShdw>
              </a:effectLst>
              <a:latin typeface="Gill Sans MT"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09600" y="152400"/>
            <a:ext cx="7772400" cy="1143000"/>
          </a:xfrm>
        </p:spPr>
        <p:txBody>
          <a:bodyPr>
            <a:normAutofit fontScale="90000"/>
          </a:bodyPr>
          <a:lstStyle/>
          <a:p>
            <a:pPr eaLnBrk="1" hangingPunct="1">
              <a:defRPr/>
            </a:pPr>
            <a:r>
              <a:rPr lang="en-US" sz="4000" dirty="0"/>
              <a:t>Additional Board questions:</a:t>
            </a:r>
          </a:p>
        </p:txBody>
      </p:sp>
      <p:sp>
        <p:nvSpPr>
          <p:cNvPr id="146435" name="Rectangle 3"/>
          <p:cNvSpPr>
            <a:spLocks noGrp="1" noChangeArrowheads="1"/>
          </p:cNvSpPr>
          <p:nvPr>
            <p:ph idx="4294967295"/>
          </p:nvPr>
        </p:nvSpPr>
        <p:spPr>
          <a:xfrm>
            <a:off x="762000" y="1066800"/>
            <a:ext cx="8229600" cy="4983163"/>
          </a:xfrm>
        </p:spPr>
        <p:txBody>
          <a:bodyPr>
            <a:normAutofit/>
          </a:bodyPr>
          <a:lstStyle/>
          <a:p>
            <a:pPr eaLnBrk="1" hangingPunct="1">
              <a:lnSpc>
                <a:spcPct val="80000"/>
              </a:lnSpc>
              <a:spcBef>
                <a:spcPts val="0"/>
              </a:spcBef>
              <a:buClr>
                <a:schemeClr val="accent2"/>
              </a:buClr>
              <a:buSzTx/>
              <a:buFont typeface="Wingdings" pitchFamily="2" charset="2"/>
              <a:buChar char="§"/>
            </a:pPr>
            <a:r>
              <a:rPr lang="en-US" sz="2800" dirty="0"/>
              <a:t> What should we be worrying about as a school? </a:t>
            </a:r>
          </a:p>
          <a:p>
            <a:pPr eaLnBrk="1" hangingPunct="1">
              <a:lnSpc>
                <a:spcPct val="80000"/>
              </a:lnSpc>
              <a:spcBef>
                <a:spcPts val="0"/>
              </a:spcBef>
              <a:buClr>
                <a:schemeClr val="accent2"/>
              </a:buClr>
              <a:buSzTx/>
              <a:buFont typeface="Wingdings" pitchFamily="2" charset="2"/>
              <a:buChar char="§"/>
            </a:pPr>
            <a:endParaRPr lang="en-US" sz="2800" dirty="0"/>
          </a:p>
          <a:p>
            <a:pPr eaLnBrk="1" hangingPunct="1">
              <a:lnSpc>
                <a:spcPct val="80000"/>
              </a:lnSpc>
              <a:spcBef>
                <a:spcPts val="0"/>
              </a:spcBef>
              <a:buClr>
                <a:schemeClr val="accent2"/>
              </a:buClr>
              <a:buSzTx/>
              <a:buFont typeface="Wingdings" pitchFamily="2" charset="2"/>
              <a:buChar char="§"/>
            </a:pPr>
            <a:r>
              <a:rPr lang="en-US" sz="2800" dirty="0"/>
              <a:t> What are we hearing that the school   	administration needs to hear?</a:t>
            </a:r>
          </a:p>
          <a:p>
            <a:pPr eaLnBrk="1" hangingPunct="1">
              <a:lnSpc>
                <a:spcPct val="80000"/>
              </a:lnSpc>
              <a:spcBef>
                <a:spcPts val="0"/>
              </a:spcBef>
              <a:buClr>
                <a:schemeClr val="accent2"/>
              </a:buClr>
              <a:buSzTx/>
              <a:buFont typeface="Wingdings" pitchFamily="2" charset="2"/>
              <a:buChar char="§"/>
            </a:pPr>
            <a:endParaRPr lang="en-US" sz="2800" dirty="0"/>
          </a:p>
          <a:p>
            <a:pPr eaLnBrk="1" hangingPunct="1">
              <a:lnSpc>
                <a:spcPct val="80000"/>
              </a:lnSpc>
              <a:spcBef>
                <a:spcPts val="0"/>
              </a:spcBef>
              <a:buClr>
                <a:schemeClr val="accent2"/>
              </a:buClr>
              <a:buSzTx/>
              <a:buFont typeface="Wingdings" pitchFamily="2" charset="2"/>
              <a:buChar char="§"/>
            </a:pPr>
            <a:r>
              <a:rPr lang="en-US" sz="2800" dirty="0"/>
              <a:t> What are we thinking or dreaming 	about the school?</a:t>
            </a:r>
          </a:p>
          <a:p>
            <a:pPr eaLnBrk="1" hangingPunct="1">
              <a:lnSpc>
                <a:spcPct val="80000"/>
              </a:lnSpc>
              <a:spcBef>
                <a:spcPts val="0"/>
              </a:spcBef>
              <a:buClr>
                <a:schemeClr val="accent2"/>
              </a:buClr>
              <a:buSzTx/>
              <a:buFont typeface="Wingdings" pitchFamily="2" charset="2"/>
              <a:buChar char="§"/>
            </a:pPr>
            <a:endParaRPr lang="en-US" sz="2800" dirty="0"/>
          </a:p>
          <a:p>
            <a:pPr eaLnBrk="1" hangingPunct="1">
              <a:lnSpc>
                <a:spcPct val="80000"/>
              </a:lnSpc>
              <a:spcBef>
                <a:spcPts val="0"/>
              </a:spcBef>
              <a:buClr>
                <a:schemeClr val="accent2"/>
              </a:buClr>
              <a:buSzTx/>
              <a:buFont typeface="Wingdings" pitchFamily="2" charset="2"/>
              <a:buChar char="§"/>
            </a:pPr>
            <a:r>
              <a:rPr lang="en-US" sz="2800" dirty="0"/>
              <a:t> What are our concerns about school?</a:t>
            </a:r>
          </a:p>
          <a:p>
            <a:pPr eaLnBrk="1" hangingPunct="1">
              <a:lnSpc>
                <a:spcPct val="80000"/>
              </a:lnSpc>
              <a:spcBef>
                <a:spcPts val="0"/>
              </a:spcBef>
              <a:buClr>
                <a:schemeClr val="accent2"/>
              </a:buClr>
              <a:buSzTx/>
              <a:buFont typeface="Wingdings" pitchFamily="2" charset="2"/>
              <a:buChar char="§"/>
            </a:pPr>
            <a:endParaRPr lang="en-US" sz="2800" dirty="0"/>
          </a:p>
          <a:p>
            <a:pPr eaLnBrk="1" hangingPunct="1">
              <a:lnSpc>
                <a:spcPct val="80000"/>
              </a:lnSpc>
              <a:spcBef>
                <a:spcPts val="0"/>
              </a:spcBef>
              <a:buClr>
                <a:schemeClr val="accent2"/>
              </a:buClr>
              <a:buSzTx/>
              <a:buFont typeface="Wingdings" pitchFamily="2" charset="2"/>
              <a:buChar char="§"/>
            </a:pPr>
            <a:r>
              <a:rPr lang="en-US" sz="2800" dirty="0"/>
              <a:t> What can the districts, churches, and institution 	do to better accomplish the mission of 		the school?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176" y="1600200"/>
            <a:ext cx="8631936" cy="378565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t>Board members</a:t>
            </a:r>
          </a:p>
          <a:p>
            <a:pPr algn="ctr"/>
            <a:r>
              <a:rPr lang="en-US" sz="4000" dirty="0"/>
              <a:t>understand and embrace </a:t>
            </a:r>
          </a:p>
          <a:p>
            <a:pPr algn="ctr"/>
            <a:r>
              <a:rPr lang="en-US" sz="4000" dirty="0"/>
              <a:t>a Board Policy Manual that contains the Board approved policies for effective and efficient governance of organization.</a:t>
            </a:r>
          </a:p>
        </p:txBody>
      </p:sp>
      <p:sp>
        <p:nvSpPr>
          <p:cNvPr id="3" name="Date Placeholder 2"/>
          <p:cNvSpPr>
            <a:spLocks noGrp="1"/>
          </p:cNvSpPr>
          <p:nvPr>
            <p:ph type="dt" sz="half" idx="10"/>
          </p:nvPr>
        </p:nvSpPr>
        <p:spPr/>
        <p:txBody>
          <a:bodyPr/>
          <a:lstStyle/>
          <a:p>
            <a:fld id="{C3FA12DA-424A-430F-8551-94468B94B422}" type="datetime3">
              <a:rPr lang="en-US" altLang="zh-CN" smtClean="0">
                <a:solidFill>
                  <a:schemeClr val="bg1"/>
                </a:solidFill>
              </a:rPr>
              <a:t>25 March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29</a:t>
            </a:fld>
            <a:endParaRPr lang="zh-CN" altLang="en-US" dirty="0">
              <a:solidFill>
                <a:schemeClr val="bg1"/>
              </a:solidFill>
            </a:endParaRPr>
          </a:p>
        </p:txBody>
      </p:sp>
      <p:sp>
        <p:nvSpPr>
          <p:cNvPr id="7" name="Rectangle 6"/>
          <p:cNvSpPr/>
          <p:nvPr/>
        </p:nvSpPr>
        <p:spPr>
          <a:xfrm rot="20827501">
            <a:off x="182881" y="785703"/>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  #4</a:t>
            </a:r>
          </a:p>
        </p:txBody>
      </p:sp>
    </p:spTree>
    <p:extLst>
      <p:ext uri="{BB962C8B-B14F-4D97-AF65-F5344CB8AC3E}">
        <p14:creationId xmlns:p14="http://schemas.microsoft.com/office/powerpoint/2010/main" val="406211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 y="685800"/>
            <a:ext cx="9067800" cy="495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Who are</a:t>
            </a:r>
          </a:p>
          <a:p>
            <a:r>
              <a:rPr lang="en-US" dirty="0"/>
              <a:t>the Board of Trust,  </a:t>
            </a:r>
          </a:p>
          <a:p>
            <a:r>
              <a:rPr lang="en-US" dirty="0"/>
              <a:t>University </a:t>
            </a:r>
            <a:r>
              <a:rPr lang="en-US"/>
              <a:t>Council , and</a:t>
            </a:r>
            <a:endParaRPr lang="en-US" dirty="0"/>
          </a:p>
          <a:p>
            <a:r>
              <a:rPr lang="en-US" dirty="0"/>
              <a:t>University Senate,</a:t>
            </a:r>
          </a:p>
          <a:p>
            <a:r>
              <a:rPr lang="en-US" dirty="0"/>
              <a:t>and what </a:t>
            </a:r>
            <a:r>
              <a:rPr lang="en-US" i="1" dirty="0"/>
              <a:t>do</a:t>
            </a:r>
            <a:r>
              <a:rPr lang="en-US" dirty="0"/>
              <a:t> they do?</a:t>
            </a:r>
          </a:p>
        </p:txBody>
      </p:sp>
    </p:spTree>
    <p:extLst>
      <p:ext uri="{BB962C8B-B14F-4D97-AF65-F5344CB8AC3E}">
        <p14:creationId xmlns:p14="http://schemas.microsoft.com/office/powerpoint/2010/main" val="2857455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lstStyle/>
          <a:p>
            <a:pPr algn="ctr"/>
            <a:r>
              <a:rPr lang="en-US" altLang="zh-CN" dirty="0"/>
              <a:t>WRITE IT DOWN</a:t>
            </a:r>
            <a:endParaRPr lang="zh-CN" altLang="en-US" dirty="0"/>
          </a:p>
        </p:txBody>
      </p:sp>
      <p:sp>
        <p:nvSpPr>
          <p:cNvPr id="3" name="Date Placeholder 2"/>
          <p:cNvSpPr>
            <a:spLocks noGrp="1"/>
          </p:cNvSpPr>
          <p:nvPr>
            <p:ph type="dt" sz="half" idx="10"/>
          </p:nvPr>
        </p:nvSpPr>
        <p:spPr/>
        <p:txBody>
          <a:bodyPr/>
          <a:lstStyle/>
          <a:p>
            <a:fld id="{5CE0BC61-A917-44FA-AF63-81547BE468DD}" type="datetime3">
              <a:rPr lang="en-US" altLang="zh-CN" smtClean="0">
                <a:solidFill>
                  <a:schemeClr val="bg1"/>
                </a:solidFill>
              </a:rPr>
              <a:t>25 March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30</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Practices:</a:t>
              </a: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0028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p:nvPr>
        </p:nvSpPr>
        <p:spPr>
          <a:xfrm>
            <a:off x="1219200" y="838199"/>
            <a:ext cx="7467600" cy="5757183"/>
          </a:xfrm>
        </p:spPr>
        <p:txBody>
          <a:bodyPr/>
          <a:lstStyle/>
          <a:p>
            <a:pPr marL="741363" indent="-512763" eaLnBrk="1" hangingPunct="1">
              <a:lnSpc>
                <a:spcPct val="120000"/>
              </a:lnSpc>
              <a:buFont typeface="Wingdings" pitchFamily="2" charset="2"/>
              <a:buNone/>
              <a:defRPr/>
            </a:pPr>
            <a:r>
              <a:rPr lang="en-US" sz="3600" dirty="0"/>
              <a:t>Board members understand and embrace a Board Policy Manual </a:t>
            </a:r>
          </a:p>
          <a:p>
            <a:pPr marL="741363" indent="-512763" eaLnBrk="1" hangingPunct="1">
              <a:lnSpc>
                <a:spcPct val="120000"/>
              </a:lnSpc>
              <a:buFont typeface="Wingdings" pitchFamily="2" charset="2"/>
              <a:buNone/>
              <a:defRPr/>
            </a:pPr>
            <a:r>
              <a:rPr lang="en-US" sz="3600" dirty="0"/>
              <a:t>			that contains </a:t>
            </a:r>
          </a:p>
          <a:p>
            <a:pPr marL="741363" indent="-512763" eaLnBrk="1" hangingPunct="1">
              <a:lnSpc>
                <a:spcPct val="120000"/>
              </a:lnSpc>
              <a:buFont typeface="Wingdings" pitchFamily="2" charset="2"/>
              <a:buNone/>
              <a:defRPr/>
            </a:pPr>
            <a:r>
              <a:rPr lang="en-US" sz="3600" dirty="0"/>
              <a:t>			the Board approved policies</a:t>
            </a:r>
          </a:p>
          <a:p>
            <a:pPr marL="741363" indent="-512763" eaLnBrk="1" hangingPunct="1">
              <a:lnSpc>
                <a:spcPct val="120000"/>
              </a:lnSpc>
              <a:buFont typeface="Wingdings" pitchFamily="2" charset="2"/>
              <a:buNone/>
              <a:defRPr/>
            </a:pPr>
            <a:r>
              <a:rPr lang="en-US" sz="3600" dirty="0"/>
              <a:t>			 for effective and efficient 				governance of the</a:t>
            </a:r>
          </a:p>
          <a:p>
            <a:pPr marL="741363" indent="-512763" eaLnBrk="1" hangingPunct="1">
              <a:lnSpc>
                <a:spcPct val="120000"/>
              </a:lnSpc>
              <a:buFont typeface="Wingdings" pitchFamily="2" charset="2"/>
              <a:buNone/>
              <a:defRPr/>
            </a:pPr>
            <a:r>
              <a:rPr lang="en-US" sz="3600" dirty="0"/>
              <a:t>				 university.</a:t>
            </a:r>
          </a:p>
        </p:txBody>
      </p:sp>
      <p:pic>
        <p:nvPicPr>
          <p:cNvPr id="276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94053">
            <a:off x="714375" y="2957513"/>
            <a:ext cx="24876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sz="quarter" idx="13"/>
          </p:nvPr>
        </p:nvSpPr>
        <p:spPr>
          <a:xfrm>
            <a:off x="1295400" y="533400"/>
            <a:ext cx="6477000" cy="4800600"/>
          </a:xfrm>
        </p:spPr>
        <p:txBody>
          <a:bodyPr>
            <a:noAutofit/>
          </a:bodyPr>
          <a:lstStyle/>
          <a:p>
            <a:pPr algn="ctr" eaLnBrk="1" hangingPunct="1">
              <a:lnSpc>
                <a:spcPct val="150000"/>
              </a:lnSpc>
              <a:buFont typeface="Wingdings" pitchFamily="2" charset="2"/>
              <a:buNone/>
              <a:defRPr/>
            </a:pPr>
            <a:r>
              <a:rPr lang="en-US" sz="3600" dirty="0"/>
              <a:t>Board policies and  procedures</a:t>
            </a:r>
          </a:p>
          <a:p>
            <a:pPr algn="ctr" eaLnBrk="1" hangingPunct="1">
              <a:lnSpc>
                <a:spcPct val="150000"/>
              </a:lnSpc>
              <a:buFont typeface="Wingdings" pitchFamily="2" charset="2"/>
              <a:buNone/>
              <a:defRPr/>
            </a:pPr>
            <a:r>
              <a:rPr lang="en-US" sz="3600" dirty="0"/>
              <a:t>are maintained in a notebook</a:t>
            </a:r>
          </a:p>
          <a:p>
            <a:pPr algn="ctr" eaLnBrk="1" hangingPunct="1">
              <a:lnSpc>
                <a:spcPct val="150000"/>
              </a:lnSpc>
              <a:buFont typeface="Wingdings" pitchFamily="2" charset="2"/>
              <a:buNone/>
              <a:defRPr/>
            </a:pPr>
            <a:r>
              <a:rPr lang="en-US" sz="3600" dirty="0"/>
              <a:t>that is provided for every</a:t>
            </a:r>
          </a:p>
          <a:p>
            <a:pPr algn="ctr" eaLnBrk="1" hangingPunct="1">
              <a:lnSpc>
                <a:spcPct val="150000"/>
              </a:lnSpc>
              <a:buFont typeface="Wingdings" pitchFamily="2" charset="2"/>
              <a:buNone/>
              <a:defRPr/>
            </a:pPr>
            <a:r>
              <a:rPr lang="en-US" sz="3600" dirty="0"/>
              <a:t>board member and updated</a:t>
            </a:r>
          </a:p>
          <a:p>
            <a:pPr algn="ctr" eaLnBrk="1" hangingPunct="1">
              <a:lnSpc>
                <a:spcPct val="150000"/>
              </a:lnSpc>
              <a:buFont typeface="Wingdings" pitchFamily="2" charset="2"/>
              <a:buNone/>
              <a:defRPr/>
            </a:pPr>
            <a:r>
              <a:rPr lang="en-US" sz="3600" dirty="0"/>
              <a:t>after each board meeting.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p:cNvSpPr>
            <a:spLocks noGrp="1" noChangeArrowheads="1"/>
          </p:cNvSpPr>
          <p:nvPr>
            <p:ph/>
          </p:nvPr>
        </p:nvSpPr>
        <p:spPr/>
        <p:txBody>
          <a:bodyPr>
            <a:normAutofit fontScale="92500" lnSpcReduction="10000"/>
          </a:bodyPr>
          <a:lstStyle/>
          <a:p>
            <a:pPr algn="ctr" eaLnBrk="1" hangingPunct="1">
              <a:lnSpc>
                <a:spcPct val="80000"/>
              </a:lnSpc>
              <a:buFont typeface="Wingdings" pitchFamily="2" charset="2"/>
              <a:buNone/>
              <a:tabLst>
                <a:tab pos="630238" algn="l"/>
              </a:tabLst>
            </a:pPr>
            <a:r>
              <a:rPr lang="en-US" sz="2000" dirty="0"/>
              <a:t>TEMPLATE </a:t>
            </a:r>
          </a:p>
          <a:p>
            <a:pPr algn="ctr" eaLnBrk="1" hangingPunct="1">
              <a:lnSpc>
                <a:spcPct val="80000"/>
              </a:lnSpc>
              <a:buFont typeface="Wingdings" pitchFamily="2" charset="2"/>
              <a:buNone/>
              <a:tabLst>
                <a:tab pos="630238" algn="l"/>
              </a:tabLst>
            </a:pPr>
            <a:r>
              <a:rPr lang="en-US" sz="2000" dirty="0">
                <a:solidFill>
                  <a:srgbClr val="00FF00"/>
                </a:solidFill>
              </a:rPr>
              <a:t>AMBROSE UNIVERSITY COLLEGE </a:t>
            </a:r>
          </a:p>
          <a:p>
            <a:pPr algn="ctr" eaLnBrk="1" hangingPunct="1">
              <a:lnSpc>
                <a:spcPct val="80000"/>
              </a:lnSpc>
              <a:buFont typeface="Wingdings" pitchFamily="2" charset="2"/>
              <a:buNone/>
              <a:tabLst>
                <a:tab pos="630238" algn="l"/>
              </a:tabLst>
            </a:pPr>
            <a:r>
              <a:rPr lang="en-US" sz="2000" dirty="0">
                <a:solidFill>
                  <a:srgbClr val="00FF00"/>
                </a:solidFill>
              </a:rPr>
              <a:t>2010</a:t>
            </a:r>
          </a:p>
          <a:p>
            <a:pPr algn="ctr" eaLnBrk="1" hangingPunct="1">
              <a:lnSpc>
                <a:spcPct val="80000"/>
              </a:lnSpc>
              <a:buFont typeface="Wingdings" pitchFamily="2" charset="2"/>
              <a:buNone/>
              <a:tabLst>
                <a:tab pos="630238" algn="l"/>
              </a:tabLst>
            </a:pPr>
            <a:r>
              <a:rPr lang="en-US" sz="2000" dirty="0"/>
              <a:t>Board Manual</a:t>
            </a:r>
          </a:p>
          <a:p>
            <a:pPr eaLnBrk="1" hangingPunct="1">
              <a:lnSpc>
                <a:spcPct val="80000"/>
              </a:lnSpc>
              <a:tabLst>
                <a:tab pos="630238" algn="l"/>
              </a:tabLst>
            </a:pPr>
            <a:endParaRPr lang="en-US" sz="2000" dirty="0"/>
          </a:p>
          <a:p>
            <a:pPr algn="ctr" eaLnBrk="1" hangingPunct="1">
              <a:lnSpc>
                <a:spcPct val="80000"/>
              </a:lnSpc>
              <a:buFont typeface="Wingdings" pitchFamily="2" charset="2"/>
              <a:buNone/>
              <a:tabLst>
                <a:tab pos="630238" algn="l"/>
              </a:tabLst>
            </a:pPr>
            <a:r>
              <a:rPr lang="en-US" sz="2000" dirty="0"/>
              <a:t>A forward looking, value-defining, and facilitating Board</a:t>
            </a:r>
          </a:p>
          <a:p>
            <a:pPr algn="ctr" eaLnBrk="1" hangingPunct="1">
              <a:lnSpc>
                <a:spcPct val="80000"/>
              </a:lnSpc>
              <a:buFont typeface="Wingdings" pitchFamily="2" charset="2"/>
              <a:buNone/>
              <a:tabLst>
                <a:tab pos="630238" algn="l"/>
              </a:tabLst>
            </a:pPr>
            <a:endParaRPr lang="en-US" sz="2000" b="1" i="1" dirty="0"/>
          </a:p>
          <a:p>
            <a:pPr eaLnBrk="1" hangingPunct="1">
              <a:lnSpc>
                <a:spcPct val="80000"/>
              </a:lnSpc>
              <a:buFont typeface="Wingdings" pitchFamily="2" charset="2"/>
              <a:buNone/>
              <a:tabLst>
                <a:tab pos="630238" algn="l"/>
              </a:tabLst>
            </a:pPr>
            <a:r>
              <a:rPr lang="en-US" sz="2000" b="1" i="1" dirty="0"/>
              <a:t>Introduction</a:t>
            </a:r>
            <a:endParaRPr lang="en-US" sz="2000" dirty="0"/>
          </a:p>
          <a:p>
            <a:pPr eaLnBrk="1" hangingPunct="1">
              <a:lnSpc>
                <a:spcPct val="80000"/>
              </a:lnSpc>
              <a:buFont typeface="Wingdings" pitchFamily="2" charset="2"/>
              <a:buNone/>
              <a:tabLst>
                <a:tab pos="630238" algn="l"/>
              </a:tabLst>
            </a:pPr>
            <a:r>
              <a:rPr lang="en-US" sz="2000" dirty="0"/>
              <a:t>This Board Standing Policies Manual contains all the standing, or on-going, policies adopted by the Board of Trustees.</a:t>
            </a:r>
          </a:p>
          <a:p>
            <a:pPr eaLnBrk="1" hangingPunct="1">
              <a:lnSpc>
                <a:spcPct val="80000"/>
              </a:lnSpc>
              <a:tabLst>
                <a:tab pos="630238" algn="l"/>
              </a:tabLst>
            </a:pPr>
            <a:endParaRPr lang="en-US" sz="2000" b="1" i="1" dirty="0"/>
          </a:p>
          <a:p>
            <a:pPr eaLnBrk="1" hangingPunct="1">
              <a:lnSpc>
                <a:spcPct val="80000"/>
              </a:lnSpc>
              <a:buFont typeface="Wingdings" pitchFamily="2" charset="2"/>
              <a:buNone/>
              <a:tabLst>
                <a:tab pos="630238" algn="l"/>
              </a:tabLst>
            </a:pPr>
            <a:r>
              <a:rPr lang="en-US" sz="2000" b="1" i="1" dirty="0"/>
              <a:t>Reasons for Adoption</a:t>
            </a:r>
            <a:r>
              <a:rPr lang="en-US" sz="2000" b="1" dirty="0"/>
              <a:t>. </a:t>
            </a:r>
            <a:r>
              <a:rPr lang="en-US" sz="2000" dirty="0"/>
              <a:t>The reasons for adopting this evolving manual include:</a:t>
            </a:r>
          </a:p>
          <a:p>
            <a:pPr eaLnBrk="1" hangingPunct="1">
              <a:lnSpc>
                <a:spcPct val="80000"/>
              </a:lnSpc>
              <a:buFont typeface="Wingdings" pitchFamily="2" charset="2"/>
              <a:buNone/>
              <a:tabLst>
                <a:tab pos="630238" algn="l"/>
              </a:tabLst>
            </a:pPr>
            <a:r>
              <a:rPr lang="en-US" sz="2000" dirty="0"/>
              <a:t>	</a:t>
            </a:r>
          </a:p>
          <a:p>
            <a:pPr eaLnBrk="1" hangingPunct="1">
              <a:lnSpc>
                <a:spcPct val="80000"/>
              </a:lnSpc>
              <a:buFont typeface="Wingdings" pitchFamily="2" charset="2"/>
              <a:buNone/>
              <a:tabLst>
                <a:tab pos="630238" algn="l"/>
              </a:tabLst>
            </a:pPr>
            <a:r>
              <a:rPr lang="en-US" sz="2000" dirty="0"/>
              <a:t>	1. Efficiency of having ALL on-going board policies in one place.</a:t>
            </a:r>
          </a:p>
          <a:p>
            <a:pPr eaLnBrk="1" hangingPunct="1">
              <a:lnSpc>
                <a:spcPct val="80000"/>
              </a:lnSpc>
              <a:buFont typeface="Wingdings" pitchFamily="2" charset="2"/>
              <a:buNone/>
              <a:tabLst>
                <a:tab pos="630238" algn="l"/>
              </a:tabLst>
            </a:pPr>
            <a:r>
              <a:rPr lang="en-US" sz="2000" dirty="0"/>
              <a:t>	2. Ability to quickly orient new board members to current policies.</a:t>
            </a:r>
          </a:p>
          <a:p>
            <a:pPr eaLnBrk="1" hangingPunct="1">
              <a:lnSpc>
                <a:spcPct val="80000"/>
              </a:lnSpc>
              <a:buFont typeface="Wingdings" pitchFamily="2" charset="2"/>
              <a:buNone/>
              <a:tabLst>
                <a:tab pos="630238" algn="l"/>
              </a:tabLst>
            </a:pPr>
            <a:r>
              <a:rPr lang="en-US" sz="2000" dirty="0"/>
              <a:t>	3. Elimination of redundant, or conflicting, policies over time.</a:t>
            </a:r>
          </a:p>
          <a:p>
            <a:pPr eaLnBrk="1" hangingPunct="1">
              <a:lnSpc>
                <a:spcPct val="80000"/>
              </a:lnSpc>
              <a:buFont typeface="Wingdings" pitchFamily="2" charset="2"/>
              <a:buNone/>
              <a:tabLst>
                <a:tab pos="630238" algn="l"/>
              </a:tabLst>
            </a:pPr>
            <a:r>
              <a:rPr lang="en-US" sz="2000" dirty="0"/>
              <a:t>	4. Ease of reviewing current policy when considering new issues.</a:t>
            </a:r>
          </a:p>
          <a:p>
            <a:pPr eaLnBrk="1" hangingPunct="1">
              <a:lnSpc>
                <a:spcPct val="80000"/>
              </a:lnSpc>
              <a:buFont typeface="Wingdings" pitchFamily="2" charset="2"/>
              <a:buNone/>
              <a:tabLst>
                <a:tab pos="630238" algn="l"/>
              </a:tabLst>
            </a:pPr>
            <a:r>
              <a:rPr lang="en-US" sz="2000" dirty="0"/>
              <a:t>	5. Clear, pro-active policies to guide the college president.</a:t>
            </a:r>
          </a:p>
          <a:p>
            <a:pPr eaLnBrk="1" hangingPunct="1">
              <a:lnSpc>
                <a:spcPct val="80000"/>
              </a:lnSpc>
              <a:buFont typeface="Wingdings" pitchFamily="2" charset="2"/>
              <a:buNone/>
              <a:tabLst>
                <a:tab pos="630238" algn="l"/>
              </a:tabLst>
            </a:pPr>
            <a:r>
              <a:rPr lang="en-US" sz="2000" dirty="0"/>
              <a:t>	6. Models an approach to governance that sister institutions</a:t>
            </a:r>
          </a:p>
          <a:p>
            <a:pPr eaLnBrk="1" hangingPunct="1">
              <a:lnSpc>
                <a:spcPct val="80000"/>
              </a:lnSpc>
              <a:buFont typeface="Wingdings" pitchFamily="2" charset="2"/>
              <a:buNone/>
              <a:tabLst>
                <a:tab pos="630238" algn="l"/>
              </a:tabLst>
            </a:pPr>
            <a:r>
              <a:rPr lang="en-US" sz="2000" dirty="0"/>
              <a:t>		may use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p:nvPr>
        </p:nvSpPr>
        <p:spPr>
          <a:xfrm>
            <a:off x="533400" y="533400"/>
            <a:ext cx="8229600" cy="5848350"/>
          </a:xfrm>
        </p:spPr>
        <p:txBody>
          <a:bodyPr>
            <a:normAutofit fontScale="92500" lnSpcReduction="10000"/>
          </a:bodyPr>
          <a:lstStyle/>
          <a:p>
            <a:pPr eaLnBrk="1" hangingPunct="1">
              <a:lnSpc>
                <a:spcPct val="80000"/>
              </a:lnSpc>
              <a:buFont typeface="Wingdings" pitchFamily="2" charset="2"/>
              <a:buNone/>
            </a:pPr>
            <a:r>
              <a:rPr lang="en-US" sz="2400" b="1" i="1" dirty="0">
                <a:solidFill>
                  <a:srgbClr val="FFCC00"/>
                </a:solidFill>
              </a:rPr>
              <a:t>I. Organizational Ends toward which we are working—Mission, Vision, Values</a:t>
            </a:r>
          </a:p>
          <a:p>
            <a:pPr eaLnBrk="1" hangingPunct="1">
              <a:lnSpc>
                <a:spcPct val="80000"/>
              </a:lnSpc>
              <a:buFont typeface="Wingdings" pitchFamily="2" charset="2"/>
              <a:buNone/>
            </a:pPr>
            <a:r>
              <a:rPr lang="en-US" sz="2400" b="1" i="1" dirty="0"/>
              <a:t>		</a:t>
            </a:r>
            <a:r>
              <a:rPr lang="en-US" sz="2000" dirty="0"/>
              <a:t>This section defines why we exist, for whom we exist, what we intend to contribute to those for whom we exist, and the priorities we assign to the benefits we provide to them.</a:t>
            </a:r>
          </a:p>
          <a:p>
            <a:pPr eaLnBrk="1" hangingPunct="1">
              <a:lnSpc>
                <a:spcPct val="80000"/>
              </a:lnSpc>
              <a:buFont typeface="Wingdings" pitchFamily="2" charset="2"/>
              <a:buNone/>
            </a:pPr>
            <a:endParaRPr lang="en-US" sz="2000" dirty="0"/>
          </a:p>
          <a:p>
            <a:pPr eaLnBrk="1" hangingPunct="1">
              <a:lnSpc>
                <a:spcPct val="80000"/>
              </a:lnSpc>
              <a:buFont typeface="Wingdings" pitchFamily="2" charset="2"/>
              <a:buNone/>
            </a:pPr>
            <a:r>
              <a:rPr lang="en-US" sz="2400" b="1" i="1" dirty="0">
                <a:solidFill>
                  <a:srgbClr val="FFCC00"/>
                </a:solidFill>
              </a:rPr>
              <a:t>II. Board Governance Process</a:t>
            </a:r>
          </a:p>
          <a:p>
            <a:pPr eaLnBrk="1" hangingPunct="1">
              <a:lnSpc>
                <a:spcPct val="80000"/>
              </a:lnSpc>
              <a:buFont typeface="Wingdings" pitchFamily="2" charset="2"/>
              <a:buNone/>
            </a:pPr>
            <a:r>
              <a:rPr lang="en-US" sz="2400" b="1" i="1" dirty="0"/>
              <a:t>		</a:t>
            </a:r>
            <a:r>
              <a:rPr lang="en-US" sz="2000" dirty="0"/>
              <a:t>This section defines how the Board will go about doing its work of governing the organization.</a:t>
            </a:r>
          </a:p>
          <a:p>
            <a:pPr eaLnBrk="1" hangingPunct="1">
              <a:lnSpc>
                <a:spcPct val="80000"/>
              </a:lnSpc>
              <a:buFont typeface="Wingdings" pitchFamily="2" charset="2"/>
              <a:buNone/>
            </a:pPr>
            <a:endParaRPr lang="en-US" sz="2000" dirty="0"/>
          </a:p>
          <a:p>
            <a:pPr eaLnBrk="1" hangingPunct="1">
              <a:lnSpc>
                <a:spcPct val="80000"/>
              </a:lnSpc>
              <a:buFont typeface="Wingdings" pitchFamily="2" charset="2"/>
              <a:buNone/>
            </a:pPr>
            <a:r>
              <a:rPr lang="en-US" sz="2400" b="1" i="1" dirty="0">
                <a:solidFill>
                  <a:srgbClr val="FFCC00"/>
                </a:solidFill>
              </a:rPr>
              <a:t>III. Board/President Relationship</a:t>
            </a:r>
          </a:p>
          <a:p>
            <a:pPr eaLnBrk="1" hangingPunct="1">
              <a:lnSpc>
                <a:spcPct val="80000"/>
              </a:lnSpc>
              <a:buFont typeface="Wingdings" pitchFamily="2" charset="2"/>
              <a:buNone/>
            </a:pPr>
            <a:r>
              <a:rPr lang="en-US" sz="2400" b="1" i="1" dirty="0"/>
              <a:t>		</a:t>
            </a:r>
            <a:r>
              <a:rPr lang="en-US" sz="2000" dirty="0"/>
              <a:t>This section defines how the Board will delegate authority and responsibility to the president.</a:t>
            </a:r>
          </a:p>
          <a:p>
            <a:pPr eaLnBrk="1" hangingPunct="1">
              <a:lnSpc>
                <a:spcPct val="80000"/>
              </a:lnSpc>
              <a:buFont typeface="Wingdings" pitchFamily="2" charset="2"/>
              <a:buNone/>
            </a:pPr>
            <a:endParaRPr lang="en-US" sz="2000" b="1" i="1" dirty="0"/>
          </a:p>
          <a:p>
            <a:pPr eaLnBrk="1" hangingPunct="1">
              <a:lnSpc>
                <a:spcPct val="80000"/>
              </a:lnSpc>
              <a:buFont typeface="Wingdings" pitchFamily="2" charset="2"/>
              <a:buNone/>
            </a:pPr>
            <a:r>
              <a:rPr lang="en-US" sz="2400" b="1" i="1" dirty="0">
                <a:solidFill>
                  <a:srgbClr val="FFCC00"/>
                </a:solidFill>
              </a:rPr>
              <a:t>IV. Executive Parameters</a:t>
            </a:r>
          </a:p>
          <a:p>
            <a:pPr eaLnBrk="1" hangingPunct="1">
              <a:lnSpc>
                <a:spcPct val="80000"/>
              </a:lnSpc>
              <a:buFont typeface="Wingdings" pitchFamily="2" charset="2"/>
              <a:buNone/>
            </a:pPr>
            <a:r>
              <a:rPr lang="en-US" sz="2400" b="1" i="1" dirty="0"/>
              <a:t>		</a:t>
            </a:r>
            <a:r>
              <a:rPr lang="en-US" sz="2000" dirty="0"/>
              <a:t>This section defines the parameters/limitations within which the president will work in accomplishing the task assigned to him/her.</a:t>
            </a:r>
          </a:p>
          <a:p>
            <a:pPr eaLnBrk="1" hangingPunct="1">
              <a:lnSpc>
                <a:spcPct val="80000"/>
              </a:lnSpc>
              <a:buFont typeface="Wingdings" pitchFamily="2" charset="2"/>
              <a:buNone/>
            </a:pPr>
            <a:endParaRPr lang="en-US" sz="2000" dirty="0"/>
          </a:p>
          <a:p>
            <a:pPr eaLnBrk="1" hangingPunct="1">
              <a:lnSpc>
                <a:spcPct val="80000"/>
              </a:lnSpc>
              <a:buFont typeface="Wingdings" pitchFamily="2" charset="2"/>
              <a:buNone/>
            </a:pPr>
            <a:endParaRPr lang="en-US" sz="2000" dirty="0"/>
          </a:p>
          <a:p>
            <a:pPr eaLnBrk="1" hangingPunct="1">
              <a:lnSpc>
                <a:spcPct val="80000"/>
              </a:lnSpc>
              <a:buFont typeface="Wingdings" pitchFamily="2" charset="2"/>
              <a:buNone/>
            </a:pPr>
            <a:r>
              <a:rPr lang="en-US" sz="2000" dirty="0"/>
              <a:t>*Based on writings of John Carver on Board Governance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905000"/>
            <a:ext cx="8631936" cy="34778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t>Board members</a:t>
            </a:r>
          </a:p>
          <a:p>
            <a:pPr algn="ctr"/>
            <a:r>
              <a:rPr lang="en-US" sz="4400" dirty="0"/>
              <a:t>communicate </a:t>
            </a:r>
          </a:p>
          <a:p>
            <a:pPr algn="ctr"/>
            <a:r>
              <a:rPr lang="en-US" sz="4400" dirty="0"/>
              <a:t>with each other and</a:t>
            </a:r>
          </a:p>
          <a:p>
            <a:pPr algn="ctr"/>
            <a:r>
              <a:rPr lang="en-US" sz="4400" dirty="0"/>
              <a:t> address conflict situations </a:t>
            </a:r>
          </a:p>
          <a:p>
            <a:pPr algn="ctr"/>
            <a:r>
              <a:rPr lang="en-US" sz="4400" dirty="0"/>
              <a:t>as Christians.</a:t>
            </a:r>
          </a:p>
        </p:txBody>
      </p:sp>
      <p:sp>
        <p:nvSpPr>
          <p:cNvPr id="3" name="Date Placeholder 2"/>
          <p:cNvSpPr>
            <a:spLocks noGrp="1"/>
          </p:cNvSpPr>
          <p:nvPr>
            <p:ph type="dt" sz="half" idx="10"/>
          </p:nvPr>
        </p:nvSpPr>
        <p:spPr/>
        <p:txBody>
          <a:bodyPr/>
          <a:lstStyle/>
          <a:p>
            <a:fld id="{71DD3A5C-CFB1-4537-8AB2-6B0032CB62EA}" type="datetime3">
              <a:rPr lang="en-US" altLang="zh-CN" smtClean="0">
                <a:solidFill>
                  <a:schemeClr val="bg1"/>
                </a:solidFill>
              </a:rPr>
              <a:t>25 March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35</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#5</a:t>
            </a:r>
          </a:p>
        </p:txBody>
      </p:sp>
    </p:spTree>
    <p:extLst>
      <p:ext uri="{BB962C8B-B14F-4D97-AF65-F5344CB8AC3E}">
        <p14:creationId xmlns:p14="http://schemas.microsoft.com/office/powerpoint/2010/main" val="3107348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lstStyle/>
          <a:p>
            <a:pPr algn="ctr"/>
            <a:r>
              <a:rPr lang="en-US" altLang="zh-CN" dirty="0"/>
              <a:t>WATCH YOUR WORDS</a:t>
            </a:r>
            <a:endParaRPr lang="zh-CN" altLang="en-US" dirty="0"/>
          </a:p>
        </p:txBody>
      </p:sp>
      <p:sp>
        <p:nvSpPr>
          <p:cNvPr id="3" name="Date Placeholder 2"/>
          <p:cNvSpPr>
            <a:spLocks noGrp="1"/>
          </p:cNvSpPr>
          <p:nvPr>
            <p:ph type="dt" sz="half" idx="10"/>
          </p:nvPr>
        </p:nvSpPr>
        <p:spPr/>
        <p:txBody>
          <a:bodyPr/>
          <a:lstStyle/>
          <a:p>
            <a:fld id="{1C5CC9ED-FD0F-4684-AAD5-3E88AE5BA841}" type="datetime3">
              <a:rPr lang="en-US" altLang="zh-CN" smtClean="0">
                <a:solidFill>
                  <a:schemeClr val="bg1"/>
                </a:solidFill>
              </a:rPr>
              <a:t>25 March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36</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Practices:</a:t>
              </a: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8961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361950" y="1676400"/>
            <a:ext cx="8191500" cy="4064000"/>
          </a:xfrm>
          <a:prstGeom prst="rect">
            <a:avLst/>
          </a:prstGeom>
          <a:noFill/>
          <a:ln w="9525" algn="ctr">
            <a:noFill/>
            <a:miter lim="800000"/>
            <a:headEnd/>
            <a:tailEnd/>
          </a:ln>
          <a:effectLst/>
        </p:spPr>
        <p:txBody>
          <a:bodyPr lIns="92075" tIns="46038" rIns="92075" bIns="46038" anchor="ctr"/>
          <a:lstStyle/>
          <a:p>
            <a:pPr eaLnBrk="1" hangingPunct="1">
              <a:defRPr/>
            </a:pPr>
            <a:r>
              <a:rPr lang="en-US" sz="3500" b="0" dirty="0">
                <a:effectLst>
                  <a:outerShdw blurRad="38100" dist="38100" dir="2700000" algn="tl">
                    <a:srgbClr val="000000"/>
                  </a:outerShdw>
                </a:effectLst>
                <a:latin typeface="Myriad Condensed Web" pitchFamily="34" charset="0"/>
                <a:cs typeface="Times New Roman" pitchFamily="18" charset="0"/>
              </a:rPr>
              <a:t>Board members communicate </a:t>
            </a:r>
          </a:p>
          <a:p>
            <a:pPr eaLnBrk="1" hangingPunct="1">
              <a:defRPr/>
            </a:pPr>
            <a:r>
              <a:rPr lang="en-US" sz="3500" b="0" dirty="0">
                <a:effectLst>
                  <a:outerShdw blurRad="38100" dist="38100" dir="2700000" algn="tl">
                    <a:srgbClr val="000000"/>
                  </a:outerShdw>
                </a:effectLst>
                <a:latin typeface="Myriad Condensed Web" pitchFamily="34" charset="0"/>
                <a:cs typeface="Times New Roman" pitchFamily="18" charset="0"/>
              </a:rPr>
              <a:t>with each other Christianly (Eph. 4:2), 	compassionately, </a:t>
            </a:r>
          </a:p>
          <a:p>
            <a:pPr eaLnBrk="1" hangingPunct="1">
              <a:defRPr/>
            </a:pPr>
            <a:r>
              <a:rPr lang="en-US" sz="3500" b="0" dirty="0">
                <a:effectLst>
                  <a:outerShdw blurRad="38100" dist="38100" dir="2700000" algn="tl">
                    <a:srgbClr val="000000"/>
                  </a:outerShdw>
                </a:effectLst>
                <a:latin typeface="Myriad Condensed Web" pitchFamily="34" charset="0"/>
                <a:cs typeface="Times New Roman" pitchFamily="18" charset="0"/>
              </a:rPr>
              <a:t>	respectfully, </a:t>
            </a:r>
          </a:p>
          <a:p>
            <a:pPr eaLnBrk="1" hangingPunct="1">
              <a:defRPr/>
            </a:pPr>
            <a:r>
              <a:rPr lang="en-US" sz="3500" b="0" dirty="0">
                <a:effectLst>
                  <a:outerShdw blurRad="38100" dist="38100" dir="2700000" algn="tl">
                    <a:srgbClr val="000000"/>
                  </a:outerShdw>
                </a:effectLst>
                <a:latin typeface="Myriad Condensed Web" pitchFamily="34" charset="0"/>
                <a:cs typeface="Times New Roman" pitchFamily="18" charset="0"/>
              </a:rPr>
              <a:t>	directly, </a:t>
            </a:r>
          </a:p>
          <a:p>
            <a:pPr eaLnBrk="1" hangingPunct="1">
              <a:defRPr/>
            </a:pPr>
            <a:r>
              <a:rPr lang="en-US" sz="3500" b="0" dirty="0">
                <a:effectLst>
                  <a:outerShdw blurRad="38100" dist="38100" dir="2700000" algn="tl">
                    <a:srgbClr val="000000"/>
                  </a:outerShdw>
                </a:effectLst>
                <a:latin typeface="Myriad Condensed Web" pitchFamily="34" charset="0"/>
                <a:cs typeface="Times New Roman" pitchFamily="18" charset="0"/>
              </a:rPr>
              <a:t>	and supportively.</a:t>
            </a:r>
          </a:p>
        </p:txBody>
      </p:sp>
      <p:pic>
        <p:nvPicPr>
          <p:cNvPr id="36867" name="Picture 45" descr="handshak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81400" cy="214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9" descr="Young%20People_tcm15-124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3290888"/>
            <a:ext cx="3567113"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22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sz="quarter" idx="13"/>
          </p:nvPr>
        </p:nvSpPr>
        <p:spPr>
          <a:xfrm>
            <a:off x="304800" y="228600"/>
            <a:ext cx="8382000" cy="5181600"/>
          </a:xfrm>
        </p:spPr>
        <p:txBody>
          <a:bodyPr>
            <a:normAutofit fontScale="32500" lnSpcReduction="20000"/>
          </a:bodyPr>
          <a:lstStyle/>
          <a:p>
            <a:pPr eaLnBrk="1" hangingPunct="1">
              <a:buFont typeface="Wingdings" pitchFamily="2" charset="2"/>
              <a:buNone/>
              <a:defRPr/>
            </a:pPr>
            <a:r>
              <a:rPr lang="en-US" sz="4000" dirty="0"/>
              <a:t>  </a:t>
            </a:r>
            <a:r>
              <a:rPr lang="en-US" dirty="0"/>
              <a:t> </a:t>
            </a:r>
          </a:p>
          <a:p>
            <a:pPr marL="461963" indent="-461963">
              <a:defRPr/>
            </a:pPr>
            <a:r>
              <a:rPr lang="en-US" sz="8600" dirty="0">
                <a:latin typeface="Arial" pitchFamily="34" charset="0"/>
                <a:cs typeface="Arial" pitchFamily="34" charset="0"/>
              </a:rPr>
              <a:t>A good university leader and board chair relationship is like a good marriage:  it is based on mutual respect, trust, commitment, and effective communication.</a:t>
            </a:r>
          </a:p>
          <a:p>
            <a:pPr marL="1143000" indent="-1143000">
              <a:defRPr/>
            </a:pPr>
            <a:endParaRPr lang="en-US" sz="8600" dirty="0">
              <a:latin typeface="Arial" pitchFamily="34" charset="0"/>
              <a:cs typeface="Arial" pitchFamily="34" charset="0"/>
            </a:endParaRPr>
          </a:p>
          <a:p>
            <a:pPr marL="463550" indent="-463550">
              <a:defRPr/>
            </a:pPr>
            <a:r>
              <a:rPr lang="en-US" sz="8600" dirty="0">
                <a:effectLst>
                  <a:outerShdw blurRad="38100" dist="38100" dir="2700000" algn="tl">
                    <a:srgbClr val="000000"/>
                  </a:outerShdw>
                </a:effectLst>
                <a:latin typeface="Arial" pitchFamily="34" charset="0"/>
                <a:cs typeface="Arial" pitchFamily="34" charset="0"/>
              </a:rPr>
              <a:t>Board members relate to the university vice-chancellor and the constituency with one voice. </a:t>
            </a:r>
          </a:p>
          <a:p>
            <a:pPr marL="1143000" indent="-1143000">
              <a:defRPr/>
            </a:pPr>
            <a:endParaRPr lang="en-US" sz="8600" dirty="0">
              <a:latin typeface="Arial" pitchFamily="34" charset="0"/>
              <a:cs typeface="Arial" pitchFamily="34" charset="0"/>
            </a:endParaRPr>
          </a:p>
          <a:p>
            <a:pPr marL="466725" indent="-466725">
              <a:defRPr/>
            </a:pPr>
            <a:r>
              <a:rPr lang="en-US" sz="8600" dirty="0">
                <a:latin typeface="Arial" pitchFamily="34" charset="0"/>
                <a:cs typeface="Arial" pitchFamily="34" charset="0"/>
              </a:rPr>
              <a:t>The university constituency desires and expects  a synergistic board and vice-chancellor partnership. </a:t>
            </a:r>
          </a:p>
          <a:p>
            <a:pPr marL="1143000" indent="-1143000">
              <a:defRPr/>
            </a:pPr>
            <a:endParaRPr lang="en-US" sz="8600" dirty="0">
              <a:latin typeface="Arial" pitchFamily="34" charset="0"/>
              <a:cs typeface="Arial" pitchFamily="34" charset="0"/>
            </a:endParaRPr>
          </a:p>
          <a:p>
            <a:pPr eaLnBrk="1" hangingPunct="1">
              <a:defRPr/>
            </a:pPr>
            <a:endParaRPr lang="en-US" sz="8600" dirty="0">
              <a:latin typeface="Arial" pitchFamily="34" charset="0"/>
              <a:cs typeface="Arial" pitchFamily="34" charset="0"/>
            </a:endParaRPr>
          </a:p>
          <a:p>
            <a:pPr eaLnBrk="1" hangingPunct="1">
              <a:defRPr/>
            </a:pPr>
            <a:endParaRPr lang="en-US" sz="8600" dirty="0">
              <a:latin typeface="Arial" pitchFamily="34" charset="0"/>
              <a:cs typeface="Arial" pitchFamily="34" charset="0"/>
            </a:endParaRPr>
          </a:p>
        </p:txBody>
      </p:sp>
    </p:spTree>
    <p:extLst>
      <p:ext uri="{BB962C8B-B14F-4D97-AF65-F5344CB8AC3E}">
        <p14:creationId xmlns:p14="http://schemas.microsoft.com/office/powerpoint/2010/main" val="1673764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sz="quarter" idx="13"/>
          </p:nvPr>
        </p:nvSpPr>
        <p:spPr>
          <a:xfrm>
            <a:off x="457200" y="304800"/>
            <a:ext cx="7696200" cy="5029200"/>
          </a:xfrm>
        </p:spPr>
        <p:txBody>
          <a:bodyPr>
            <a:noAutofit/>
          </a:bodyPr>
          <a:lstStyle/>
          <a:p>
            <a:pPr eaLnBrk="1" hangingPunct="1">
              <a:buFont typeface="Wingdings" pitchFamily="2" charset="2"/>
              <a:buNone/>
              <a:defRPr/>
            </a:pPr>
            <a:r>
              <a:rPr lang="en-US" sz="4000" dirty="0"/>
              <a:t>Vigorously discuss policy options and make decisions within the board meetings, </a:t>
            </a:r>
          </a:p>
          <a:p>
            <a:pPr eaLnBrk="1" hangingPunct="1">
              <a:buFont typeface="Wingdings" pitchFamily="2" charset="2"/>
              <a:buNone/>
              <a:defRPr/>
            </a:pPr>
            <a:endParaRPr lang="en-US" sz="2400" dirty="0"/>
          </a:p>
          <a:p>
            <a:pPr eaLnBrk="1" hangingPunct="1">
              <a:buFont typeface="Wingdings" pitchFamily="2" charset="2"/>
              <a:buNone/>
              <a:defRPr/>
            </a:pPr>
            <a:r>
              <a:rPr lang="en-US" sz="4000" dirty="0"/>
              <a:t>And communicate board action outside the board</a:t>
            </a:r>
          </a:p>
          <a:p>
            <a:pPr eaLnBrk="1" hangingPunct="1">
              <a:buFont typeface="Wingdings" pitchFamily="2" charset="2"/>
              <a:buNone/>
              <a:defRPr/>
            </a:pPr>
            <a:r>
              <a:rPr lang="en-US" sz="4000" dirty="0"/>
              <a:t>  meetings with </a:t>
            </a:r>
          </a:p>
          <a:p>
            <a:pPr eaLnBrk="1" hangingPunct="1">
              <a:buFont typeface="Wingdings" pitchFamily="2" charset="2"/>
              <a:buNone/>
              <a:defRPr/>
            </a:pPr>
            <a:r>
              <a:rPr lang="en-US" sz="4000" b="1" dirty="0">
                <a:solidFill>
                  <a:srgbClr val="CCFF99"/>
                </a:solidFill>
              </a:rPr>
              <a:t>  </a:t>
            </a:r>
            <a:r>
              <a:rPr lang="en-US" sz="4000" b="1" dirty="0">
                <a:solidFill>
                  <a:srgbClr val="00FF00"/>
                </a:solidFill>
              </a:rPr>
              <a:t>unified</a:t>
            </a:r>
            <a:r>
              <a:rPr lang="en-US" sz="4000" dirty="0"/>
              <a:t> support.</a:t>
            </a:r>
          </a:p>
        </p:txBody>
      </p:sp>
      <p:pic>
        <p:nvPicPr>
          <p:cNvPr id="3" name="Picture 29" descr="CLIPART_OF_15195_SM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60045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683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8A1F7457-587D-4501-8540-F51E26D8665A}" type="datetime3">
              <a:rPr lang="en-US" smtClean="0"/>
              <a:t>25 March 2022</a:t>
            </a:fld>
            <a:endParaRPr lang="en-US"/>
          </a:p>
        </p:txBody>
      </p:sp>
      <p:sp>
        <p:nvSpPr>
          <p:cNvPr id="4" name="Slide Number Placeholder 3"/>
          <p:cNvSpPr>
            <a:spLocks noGrp="1"/>
          </p:cNvSpPr>
          <p:nvPr>
            <p:ph type="sldNum" sz="quarter" idx="12"/>
          </p:nvPr>
        </p:nvSpPr>
        <p:spPr/>
        <p:txBody>
          <a:bodyPr/>
          <a:lstStyle/>
          <a:p>
            <a:pPr>
              <a:defRPr/>
            </a:pPr>
            <a:fld id="{9A1CAFD5-4AB4-4CC0-9ED6-787A196A1D62}" type="slidenum">
              <a:rPr lang="en-US" smtClean="0"/>
              <a:pPr>
                <a:defRPr/>
              </a:pPr>
              <a:t>4</a:t>
            </a:fld>
            <a:endParaRPr lang="en-US"/>
          </a:p>
        </p:txBody>
      </p:sp>
      <p:sp>
        <p:nvSpPr>
          <p:cNvPr id="8" name="Title 1"/>
          <p:cNvSpPr txBox="1">
            <a:spLocks/>
          </p:cNvSpPr>
          <p:nvPr/>
        </p:nvSpPr>
        <p:spPr>
          <a:xfrm>
            <a:off x="685800" y="685800"/>
            <a:ext cx="7772400" cy="495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dirty="0"/>
              <a:t>What is a </a:t>
            </a:r>
          </a:p>
          <a:p>
            <a:r>
              <a:rPr lang="en-US" sz="8000" dirty="0"/>
              <a:t>“governing”</a:t>
            </a:r>
          </a:p>
          <a:p>
            <a:r>
              <a:rPr lang="en-US" sz="8000" dirty="0"/>
              <a:t>board?</a:t>
            </a:r>
          </a:p>
        </p:txBody>
      </p:sp>
    </p:spTree>
    <p:extLst>
      <p:ext uri="{BB962C8B-B14F-4D97-AF65-F5344CB8AC3E}">
        <p14:creationId xmlns:p14="http://schemas.microsoft.com/office/powerpoint/2010/main" val="3994738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7222" b="54259"/>
          <a:stretch/>
        </p:blipFill>
        <p:spPr>
          <a:xfrm>
            <a:off x="0" y="4216400"/>
            <a:ext cx="9144000" cy="2641600"/>
          </a:xfrm>
          <a:prstGeom prst="rect">
            <a:avLst/>
          </a:prstGeom>
        </p:spPr>
      </p:pic>
      <p:sp>
        <p:nvSpPr>
          <p:cNvPr id="31747" name="Rectangle 3"/>
          <p:cNvSpPr>
            <a:spLocks noChangeArrowheads="1"/>
          </p:cNvSpPr>
          <p:nvPr/>
        </p:nvSpPr>
        <p:spPr bwMode="auto">
          <a:xfrm>
            <a:off x="838199" y="1295400"/>
            <a:ext cx="8039183" cy="3352800"/>
          </a:xfrm>
          <a:prstGeom prst="rect">
            <a:avLst/>
          </a:prstGeom>
          <a:noFill/>
          <a:ln w="9525" algn="ctr">
            <a:noFill/>
            <a:miter lim="800000"/>
            <a:headEnd/>
            <a:tailEnd/>
          </a:ln>
          <a:effectLst/>
        </p:spPr>
        <p:txBody>
          <a:bodyPr lIns="92075" tIns="46038" rIns="92075" bIns="46038" anchor="ctr"/>
          <a:lstStyle/>
          <a:p>
            <a:pPr eaLnBrk="1" hangingPunct="1">
              <a:spcBef>
                <a:spcPts val="0"/>
              </a:spcBef>
              <a:spcAft>
                <a:spcPts val="0"/>
              </a:spcAft>
              <a:defRPr/>
            </a:pPr>
            <a:r>
              <a:rPr lang="en-US" sz="3600" b="0" dirty="0">
                <a:latin typeface="Arial" pitchFamily="34" charset="0"/>
                <a:cs typeface="Arial" pitchFamily="34" charset="0"/>
              </a:rPr>
              <a:t>Board members </a:t>
            </a:r>
            <a:r>
              <a:rPr lang="en-US" sz="3600" b="0" dirty="0">
                <a:solidFill>
                  <a:schemeClr val="bg1"/>
                </a:solidFill>
                <a:latin typeface="Arial" pitchFamily="34" charset="0"/>
                <a:cs typeface="Arial" pitchFamily="34" charset="0"/>
              </a:rPr>
              <a:t>listen</a:t>
            </a:r>
            <a:r>
              <a:rPr lang="en-US" sz="3600" b="0" dirty="0">
                <a:solidFill>
                  <a:srgbClr val="8DD1F7"/>
                </a:solidFill>
                <a:latin typeface="Arial" pitchFamily="34" charset="0"/>
                <a:cs typeface="Arial" pitchFamily="34" charset="0"/>
              </a:rPr>
              <a:t> </a:t>
            </a:r>
            <a:r>
              <a:rPr lang="en-US" sz="3600" b="0" dirty="0">
                <a:latin typeface="Arial" pitchFamily="34" charset="0"/>
                <a:cs typeface="Arial" pitchFamily="34" charset="0"/>
              </a:rPr>
              <a:t>to the constituency, </a:t>
            </a:r>
            <a:r>
              <a:rPr lang="en-US" sz="3600" b="0" dirty="0">
                <a:solidFill>
                  <a:schemeClr val="bg1"/>
                </a:solidFill>
                <a:latin typeface="Arial" pitchFamily="34" charset="0"/>
                <a:cs typeface="Arial" pitchFamily="34" charset="0"/>
              </a:rPr>
              <a:t>appreciate </a:t>
            </a:r>
            <a:r>
              <a:rPr lang="en-US" sz="3600" b="0" dirty="0">
                <a:latin typeface="Arial" pitchFamily="34" charset="0"/>
                <a:cs typeface="Arial" pitchFamily="34" charset="0"/>
              </a:rPr>
              <a:t>the heritage of the school, and </a:t>
            </a:r>
            <a:r>
              <a:rPr lang="en-US" sz="3600" b="0" dirty="0">
                <a:solidFill>
                  <a:schemeClr val="bg1"/>
                </a:solidFill>
                <a:latin typeface="Arial" pitchFamily="34" charset="0"/>
                <a:cs typeface="Arial" pitchFamily="34" charset="0"/>
              </a:rPr>
              <a:t>model </a:t>
            </a:r>
            <a:r>
              <a:rPr lang="en-US" sz="3600" b="0" dirty="0">
                <a:latin typeface="Arial" pitchFamily="34" charset="0"/>
                <a:cs typeface="Arial" pitchFamily="34" charset="0"/>
              </a:rPr>
              <a:t>faith development and spiritual formation.</a:t>
            </a:r>
          </a:p>
        </p:txBody>
      </p:sp>
      <p:sp>
        <p:nvSpPr>
          <p:cNvPr id="5" name="Rectangle 4"/>
          <p:cNvSpPr/>
          <p:nvPr/>
        </p:nvSpPr>
        <p:spPr>
          <a:xfrm rot="20827501">
            <a:off x="5248" y="656278"/>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  #6</a:t>
            </a:r>
          </a:p>
        </p:txBody>
      </p:sp>
    </p:spTree>
    <p:extLst>
      <p:ext uri="{BB962C8B-B14F-4D97-AF65-F5344CB8AC3E}">
        <p14:creationId xmlns:p14="http://schemas.microsoft.com/office/powerpoint/2010/main" val="527369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normAutofit fontScale="90000"/>
          </a:bodyPr>
          <a:lstStyle/>
          <a:p>
            <a:pPr algn="ctr"/>
            <a:r>
              <a:rPr lang="en-US" altLang="zh-CN" dirty="0"/>
              <a:t>Active not passive </a:t>
            </a:r>
            <a:br>
              <a:rPr lang="en-US" altLang="zh-CN" dirty="0"/>
            </a:br>
            <a:r>
              <a:rPr lang="en-US" altLang="zh-CN" dirty="0"/>
              <a:t>representation of the university</a:t>
            </a:r>
            <a:endParaRPr lang="zh-CN" altLang="en-US" dirty="0"/>
          </a:p>
        </p:txBody>
      </p:sp>
      <p:sp>
        <p:nvSpPr>
          <p:cNvPr id="3" name="Date Placeholder 2"/>
          <p:cNvSpPr>
            <a:spLocks noGrp="1"/>
          </p:cNvSpPr>
          <p:nvPr>
            <p:ph type="dt" sz="half" idx="10"/>
          </p:nvPr>
        </p:nvSpPr>
        <p:spPr/>
        <p:txBody>
          <a:bodyPr/>
          <a:lstStyle/>
          <a:p>
            <a:fld id="{D869ACCA-9083-45E5-A853-FCED3925B97E}" type="datetime3">
              <a:rPr lang="en-US" altLang="zh-CN" smtClean="0">
                <a:solidFill>
                  <a:schemeClr val="bg1"/>
                </a:solidFill>
              </a:rPr>
              <a:t>25 March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41</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Practices:</a:t>
              </a: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332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9100"/>
            <a:ext cx="7772400" cy="1143000"/>
          </a:xfrm>
        </p:spPr>
        <p:txBody>
          <a:bodyPr>
            <a:normAutofit/>
          </a:bodyPr>
          <a:lstStyle/>
          <a:p>
            <a:r>
              <a:rPr lang="en-US" sz="4400" cap="none" dirty="0">
                <a:solidFill>
                  <a:srgbClr val="FFC000"/>
                </a:solidFill>
                <a:latin typeface="Arial Black" pitchFamily="34" charset="0"/>
              </a:rPr>
              <a:t>Character Counts</a:t>
            </a:r>
          </a:p>
        </p:txBody>
      </p:sp>
      <p:sp>
        <p:nvSpPr>
          <p:cNvPr id="5" name="Date Placeholder 4"/>
          <p:cNvSpPr>
            <a:spLocks noGrp="1"/>
          </p:cNvSpPr>
          <p:nvPr>
            <p:ph type="dt" sz="half" idx="10"/>
          </p:nvPr>
        </p:nvSpPr>
        <p:spPr/>
        <p:txBody>
          <a:bodyPr/>
          <a:lstStyle/>
          <a:p>
            <a:pPr>
              <a:defRPr/>
            </a:pPr>
            <a:fld id="{28A4EA4E-ED47-4537-8BF5-36C2D8848131}" type="datetime3">
              <a:rPr lang="en-US" smtClean="0"/>
              <a:t>25 March 2022</a:t>
            </a:fld>
            <a:endParaRPr lang="en-US"/>
          </a:p>
        </p:txBody>
      </p:sp>
      <p:sp>
        <p:nvSpPr>
          <p:cNvPr id="6" name="Slide Number Placeholder 5"/>
          <p:cNvSpPr>
            <a:spLocks noGrp="1"/>
          </p:cNvSpPr>
          <p:nvPr>
            <p:ph type="sldNum" sz="quarter" idx="12"/>
          </p:nvPr>
        </p:nvSpPr>
        <p:spPr/>
        <p:txBody>
          <a:bodyPr/>
          <a:lstStyle/>
          <a:p>
            <a:pPr>
              <a:defRPr/>
            </a:pPr>
            <a:fld id="{A8EFC15B-12D5-49B0-BF8A-10B29BBE329B}" type="slidenum">
              <a:rPr lang="en-US" smtClean="0"/>
              <a:pPr>
                <a:defRPr/>
              </a:pPr>
              <a:t>42</a:t>
            </a:fld>
            <a:endParaRPr lang="en-US"/>
          </a:p>
        </p:txBody>
      </p:sp>
      <p:sp>
        <p:nvSpPr>
          <p:cNvPr id="9" name="Rectangle 8"/>
          <p:cNvSpPr/>
          <p:nvPr/>
        </p:nvSpPr>
        <p:spPr>
          <a:xfrm>
            <a:off x="2438400" y="1524000"/>
            <a:ext cx="6934200" cy="4031873"/>
          </a:xfrm>
          <a:prstGeom prst="rect">
            <a:avLst/>
          </a:prstGeom>
        </p:spPr>
        <p:txBody>
          <a:bodyPr wrap="square">
            <a:spAutoFit/>
          </a:bodyPr>
          <a:lstStyle/>
          <a:p>
            <a:pPr marL="342900" indent="-342900">
              <a:spcAft>
                <a:spcPts val="1200"/>
              </a:spcAft>
              <a:buFont typeface="+mj-lt"/>
              <a:buAutoNum type="arabicPeriod"/>
            </a:pPr>
            <a:r>
              <a:rPr lang="en-US" sz="2800" dirty="0"/>
              <a:t>Speak Gracefully.</a:t>
            </a:r>
            <a:r>
              <a:rPr lang="en-US" sz="1800" dirty="0"/>
              <a:t> </a:t>
            </a:r>
          </a:p>
          <a:p>
            <a:pPr marL="342900" indent="-342900">
              <a:spcAft>
                <a:spcPts val="1200"/>
              </a:spcAft>
              <a:buFont typeface="+mj-lt"/>
              <a:buAutoNum type="arabicPeriod"/>
            </a:pPr>
            <a:r>
              <a:rPr lang="en-US" sz="2800" dirty="0"/>
              <a:t>Live Gratefully. </a:t>
            </a:r>
          </a:p>
          <a:p>
            <a:pPr marL="342900" indent="-342900">
              <a:spcAft>
                <a:spcPts val="1200"/>
              </a:spcAft>
              <a:buFont typeface="+mj-lt"/>
              <a:buAutoNum type="arabicPeriod"/>
            </a:pPr>
            <a:r>
              <a:rPr lang="en-US" sz="2800" dirty="0"/>
              <a:t>Listen Intently. </a:t>
            </a:r>
          </a:p>
          <a:p>
            <a:pPr marL="342900" indent="-342900">
              <a:spcAft>
                <a:spcPts val="1200"/>
              </a:spcAft>
              <a:buFont typeface="+mj-lt"/>
              <a:buAutoNum type="arabicPeriod"/>
            </a:pPr>
            <a:r>
              <a:rPr lang="en-US" sz="2800" dirty="0"/>
              <a:t>Forgive Freely.</a:t>
            </a:r>
            <a:r>
              <a:rPr lang="en-US" sz="1800" dirty="0"/>
              <a:t> </a:t>
            </a:r>
          </a:p>
          <a:p>
            <a:pPr marL="342900" indent="-342900">
              <a:spcAft>
                <a:spcPts val="1200"/>
              </a:spcAft>
              <a:buFont typeface="+mj-lt"/>
              <a:buAutoNum type="arabicPeriod"/>
            </a:pPr>
            <a:r>
              <a:rPr lang="en-US" sz="2800" dirty="0"/>
              <a:t>Lead Decisively. </a:t>
            </a:r>
          </a:p>
          <a:p>
            <a:pPr marL="342900" indent="-342900">
              <a:spcAft>
                <a:spcPts val="1200"/>
              </a:spcAft>
              <a:buFont typeface="+mj-lt"/>
              <a:buAutoNum type="arabicPeriod"/>
            </a:pPr>
            <a:r>
              <a:rPr lang="en-US" sz="2800" dirty="0"/>
              <a:t>Care  Deeply. </a:t>
            </a:r>
          </a:p>
          <a:p>
            <a:pPr marL="342900" indent="-342900">
              <a:spcAft>
                <a:spcPts val="1200"/>
              </a:spcAft>
              <a:buFont typeface="+mj-lt"/>
              <a:buAutoNum type="arabicPeriod"/>
            </a:pPr>
            <a:r>
              <a:rPr lang="en-US" sz="2800" dirty="0"/>
              <a:t>Pray Earnestly. </a:t>
            </a:r>
            <a:endParaRPr lang="en-US" sz="1800" dirty="0"/>
          </a:p>
        </p:txBody>
      </p:sp>
    </p:spTree>
    <p:extLst>
      <p:ext uri="{BB962C8B-B14F-4D97-AF65-F5344CB8AC3E}">
        <p14:creationId xmlns:p14="http://schemas.microsoft.com/office/powerpoint/2010/main" val="526430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676400"/>
            <a:ext cx="8631936" cy="415498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t>Board members</a:t>
            </a:r>
          </a:p>
          <a:p>
            <a:pPr algn="ctr"/>
            <a:r>
              <a:rPr lang="en-US" sz="4400" dirty="0"/>
              <a:t>intentionally engage in</a:t>
            </a:r>
          </a:p>
          <a:p>
            <a:pPr algn="ctr"/>
            <a:r>
              <a:rPr lang="en-US" sz="4400" dirty="0"/>
              <a:t>mutual accountability, </a:t>
            </a:r>
          </a:p>
          <a:p>
            <a:pPr algn="ctr"/>
            <a:r>
              <a:rPr lang="en-US" sz="4400" dirty="0"/>
              <a:t>including systematic   </a:t>
            </a:r>
          </a:p>
          <a:p>
            <a:pPr algn="ctr"/>
            <a:r>
              <a:rPr lang="en-US" sz="4400" dirty="0"/>
              <a:t>board development and </a:t>
            </a:r>
          </a:p>
          <a:p>
            <a:pPr algn="ctr"/>
            <a:r>
              <a:rPr lang="en-US" sz="4400" dirty="0"/>
              <a:t>evaluation.</a:t>
            </a:r>
          </a:p>
        </p:txBody>
      </p:sp>
      <p:sp>
        <p:nvSpPr>
          <p:cNvPr id="3" name="Date Placeholder 2"/>
          <p:cNvSpPr>
            <a:spLocks noGrp="1"/>
          </p:cNvSpPr>
          <p:nvPr>
            <p:ph type="dt" sz="half" idx="10"/>
          </p:nvPr>
        </p:nvSpPr>
        <p:spPr/>
        <p:txBody>
          <a:bodyPr/>
          <a:lstStyle/>
          <a:p>
            <a:fld id="{033F9B97-AE5B-40F8-B664-7C6D7941A02B}" type="datetime3">
              <a:rPr lang="en-US" altLang="zh-CN" smtClean="0">
                <a:solidFill>
                  <a:schemeClr val="bg1"/>
                </a:solidFill>
              </a:rPr>
              <a:t>25 March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43</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#7</a:t>
            </a:r>
          </a:p>
        </p:txBody>
      </p:sp>
    </p:spTree>
    <p:extLst>
      <p:ext uri="{BB962C8B-B14F-4D97-AF65-F5344CB8AC3E}">
        <p14:creationId xmlns:p14="http://schemas.microsoft.com/office/powerpoint/2010/main" val="663512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lstStyle/>
          <a:p>
            <a:pPr algn="ctr"/>
            <a:r>
              <a:rPr lang="en-US" altLang="zh-CN" dirty="0"/>
              <a:t>INTEGRITY MATTERS</a:t>
            </a:r>
            <a:endParaRPr lang="zh-CN" altLang="en-US" dirty="0"/>
          </a:p>
        </p:txBody>
      </p:sp>
      <p:sp>
        <p:nvSpPr>
          <p:cNvPr id="3" name="Date Placeholder 2"/>
          <p:cNvSpPr>
            <a:spLocks noGrp="1"/>
          </p:cNvSpPr>
          <p:nvPr>
            <p:ph type="dt" sz="half" idx="10"/>
          </p:nvPr>
        </p:nvSpPr>
        <p:spPr/>
        <p:txBody>
          <a:bodyPr/>
          <a:lstStyle/>
          <a:p>
            <a:fld id="{FBF6F55B-23CF-4DBC-983F-22F706768EE9}" type="datetime3">
              <a:rPr lang="en-US" altLang="zh-CN" smtClean="0">
                <a:solidFill>
                  <a:schemeClr val="bg1"/>
                </a:solidFill>
              </a:rPr>
              <a:t>25 March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44</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Practices:</a:t>
              </a: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1301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4318562-81FE-4016-BCE9-8B7EB2ABDB46}" type="datetime3">
              <a:rPr lang="en-US" smtClean="0"/>
              <a:t>25 March 2022</a:t>
            </a:fld>
            <a:endParaRPr lang="en-US"/>
          </a:p>
        </p:txBody>
      </p:sp>
      <p:sp>
        <p:nvSpPr>
          <p:cNvPr id="4" name="Slide Number Placeholder 3"/>
          <p:cNvSpPr>
            <a:spLocks noGrp="1"/>
          </p:cNvSpPr>
          <p:nvPr>
            <p:ph type="sldNum" sz="quarter" idx="12"/>
          </p:nvPr>
        </p:nvSpPr>
        <p:spPr/>
        <p:txBody>
          <a:bodyPr/>
          <a:lstStyle/>
          <a:p>
            <a:pPr>
              <a:defRPr/>
            </a:pPr>
            <a:fld id="{480CEA4B-FF60-4C3D-80A6-97C0839E034E}" type="slidenum">
              <a:rPr lang="en-US" smtClean="0"/>
              <a:pPr>
                <a:defRPr/>
              </a:pPr>
              <a:t>45</a:t>
            </a:fld>
            <a:endParaRPr lang="en-US"/>
          </a:p>
        </p:txBody>
      </p:sp>
      <p:sp>
        <p:nvSpPr>
          <p:cNvPr id="6" name="Rectangle 5"/>
          <p:cNvSpPr/>
          <p:nvPr/>
        </p:nvSpPr>
        <p:spPr>
          <a:xfrm>
            <a:off x="609600" y="1285461"/>
            <a:ext cx="7924800" cy="5016758"/>
          </a:xfrm>
          <a:prstGeom prst="rect">
            <a:avLst/>
          </a:prstGeom>
        </p:spPr>
        <p:txBody>
          <a:bodyPr wrap="square">
            <a:spAutoFit/>
          </a:bodyPr>
          <a:lstStyle/>
          <a:p>
            <a:pPr marL="285750" lvl="0" indent="-285750">
              <a:buClr>
                <a:srgbClr val="00FF00"/>
              </a:buClr>
              <a:buFont typeface="Arial" pitchFamily="34" charset="0"/>
              <a:buChar char="►"/>
            </a:pPr>
            <a:r>
              <a:rPr lang="en-US" sz="2000" dirty="0"/>
              <a:t>How does the work of the board support the overarching mission and vision of the university?</a:t>
            </a:r>
          </a:p>
          <a:p>
            <a:pPr>
              <a:buClr>
                <a:srgbClr val="00FF00"/>
              </a:buClr>
            </a:pPr>
            <a:endParaRPr lang="en-US" sz="2000" dirty="0"/>
          </a:p>
          <a:p>
            <a:pPr marL="285750" lvl="0" indent="-285750">
              <a:buClr>
                <a:srgbClr val="00FF00"/>
              </a:buClr>
              <a:buFont typeface="Arial" pitchFamily="34" charset="0"/>
              <a:buChar char="►"/>
            </a:pPr>
            <a:r>
              <a:rPr lang="en-US" sz="2000" dirty="0"/>
              <a:t>In what ways have the initiatives of the board contributed to the numerical growth and spiritual development of the university? </a:t>
            </a:r>
          </a:p>
          <a:p>
            <a:pPr marL="285750" indent="-285750">
              <a:buClr>
                <a:srgbClr val="00FF00"/>
              </a:buClr>
              <a:buFont typeface="Arial" pitchFamily="34" charset="0"/>
              <a:buChar char="►"/>
            </a:pPr>
            <a:endParaRPr lang="en-US" sz="2000" dirty="0"/>
          </a:p>
          <a:p>
            <a:pPr marL="285750" lvl="0" indent="-285750">
              <a:buClr>
                <a:srgbClr val="00FF00"/>
              </a:buClr>
              <a:buFont typeface="Arial" pitchFamily="34" charset="0"/>
              <a:buChar char="►"/>
            </a:pPr>
            <a:r>
              <a:rPr lang="en-US" sz="2000" dirty="0"/>
              <a:t>How can the climate of collaboration between the board, council, senate and school leaders be enhanced?</a:t>
            </a:r>
          </a:p>
          <a:p>
            <a:pPr marL="285750" indent="-285750">
              <a:buClr>
                <a:srgbClr val="00FF00"/>
              </a:buClr>
              <a:buFont typeface="Arial" pitchFamily="34" charset="0"/>
              <a:buChar char="►"/>
            </a:pPr>
            <a:endParaRPr lang="en-US" sz="2000" dirty="0"/>
          </a:p>
          <a:p>
            <a:pPr marL="285750" lvl="0" indent="-285750">
              <a:buClr>
                <a:srgbClr val="00FF00"/>
              </a:buClr>
              <a:buFont typeface="Arial" pitchFamily="34" charset="0"/>
              <a:buChar char="►"/>
            </a:pPr>
            <a:r>
              <a:rPr lang="en-US" sz="2000" dirty="0"/>
              <a:t>What are the three top institutional challenges for the next year? What short-term and long-term goals have been established in light of these challenges? </a:t>
            </a:r>
          </a:p>
          <a:p>
            <a:pPr lvl="0">
              <a:buClr>
                <a:srgbClr val="00FF00"/>
              </a:buClr>
            </a:pPr>
            <a:endParaRPr lang="en-US" sz="2000" dirty="0"/>
          </a:p>
          <a:p>
            <a:pPr marL="285750" indent="-285750">
              <a:buClr>
                <a:srgbClr val="00FF00"/>
              </a:buClr>
              <a:buFont typeface="Arial" pitchFamily="34" charset="0"/>
              <a:buChar char="►"/>
            </a:pPr>
            <a:r>
              <a:rPr lang="en-US" sz="2000" dirty="0"/>
              <a:t>Are the board’s short-term and long-term goals aligned with the institution’s strategic plan? </a:t>
            </a:r>
          </a:p>
        </p:txBody>
      </p:sp>
      <p:sp>
        <p:nvSpPr>
          <p:cNvPr id="7" name="Rectangle 2"/>
          <p:cNvSpPr txBox="1">
            <a:spLocks noChangeArrowheads="1"/>
          </p:cNvSpPr>
          <p:nvPr/>
        </p:nvSpPr>
        <p:spPr>
          <a:xfrm>
            <a:off x="685800" y="228600"/>
            <a:ext cx="7772400" cy="838200"/>
          </a:xfrm>
          <a:prstGeom prst="rect">
            <a:avLst/>
          </a:prstGeom>
        </p:spPr>
        <p:txBody>
          <a:bodyPr vert="horz" lIns="0" tIns="45720" rIns="0" bIns="45720" rtlCol="0">
            <a:normAutofit fontScale="97500"/>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lgn="ctr">
              <a:buNone/>
              <a:defRPr/>
            </a:pPr>
            <a:r>
              <a:rPr lang="en-US" sz="4000" dirty="0"/>
              <a:t>Board Development Questions:</a:t>
            </a:r>
          </a:p>
        </p:txBody>
      </p:sp>
    </p:spTree>
    <p:extLst>
      <p:ext uri="{BB962C8B-B14F-4D97-AF65-F5344CB8AC3E}">
        <p14:creationId xmlns:p14="http://schemas.microsoft.com/office/powerpoint/2010/main" val="1843934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828800"/>
            <a:ext cx="8631936" cy="34778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t>Board members</a:t>
            </a:r>
          </a:p>
          <a:p>
            <a:pPr algn="ctr"/>
            <a:r>
              <a:rPr lang="en-US" sz="4400" dirty="0"/>
              <a:t>take time to </a:t>
            </a:r>
          </a:p>
          <a:p>
            <a:pPr algn="ctr"/>
            <a:r>
              <a:rPr lang="en-US" sz="4400" dirty="0"/>
              <a:t>process decisions and </a:t>
            </a:r>
          </a:p>
          <a:p>
            <a:pPr algn="ctr"/>
            <a:r>
              <a:rPr lang="en-US" sz="4400" dirty="0"/>
              <a:t>adhere to the practice of </a:t>
            </a:r>
          </a:p>
          <a:p>
            <a:pPr algn="ctr"/>
            <a:r>
              <a:rPr lang="en-US" sz="4400" dirty="0"/>
              <a:t>“no surprises”</a:t>
            </a:r>
          </a:p>
        </p:txBody>
      </p:sp>
      <p:sp>
        <p:nvSpPr>
          <p:cNvPr id="3" name="Date Placeholder 2"/>
          <p:cNvSpPr>
            <a:spLocks noGrp="1"/>
          </p:cNvSpPr>
          <p:nvPr>
            <p:ph type="dt" sz="half" idx="10"/>
          </p:nvPr>
        </p:nvSpPr>
        <p:spPr/>
        <p:txBody>
          <a:bodyPr/>
          <a:lstStyle/>
          <a:p>
            <a:fld id="{2572D5B3-6D74-4402-BA2C-0655A7B005F6}" type="datetime3">
              <a:rPr lang="en-US" altLang="zh-CN" smtClean="0">
                <a:solidFill>
                  <a:schemeClr val="bg1"/>
                </a:solidFill>
              </a:rPr>
              <a:t>25 March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46</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#8</a:t>
            </a:r>
          </a:p>
        </p:txBody>
      </p:sp>
    </p:spTree>
    <p:extLst>
      <p:ext uri="{BB962C8B-B14F-4D97-AF65-F5344CB8AC3E}">
        <p14:creationId xmlns:p14="http://schemas.microsoft.com/office/powerpoint/2010/main" val="4188251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lstStyle/>
          <a:p>
            <a:pPr algn="ctr"/>
            <a:r>
              <a:rPr lang="en-US" altLang="zh-CN" dirty="0"/>
              <a:t>TAKE TIME</a:t>
            </a:r>
            <a:endParaRPr lang="zh-CN" altLang="en-US" dirty="0"/>
          </a:p>
        </p:txBody>
      </p:sp>
      <p:sp>
        <p:nvSpPr>
          <p:cNvPr id="3" name="Date Placeholder 2"/>
          <p:cNvSpPr>
            <a:spLocks noGrp="1"/>
          </p:cNvSpPr>
          <p:nvPr>
            <p:ph type="dt" sz="half" idx="10"/>
          </p:nvPr>
        </p:nvSpPr>
        <p:spPr/>
        <p:txBody>
          <a:bodyPr/>
          <a:lstStyle/>
          <a:p>
            <a:fld id="{EC005539-A482-4494-89B4-8C6107A1CD50}" type="datetime3">
              <a:rPr lang="en-US" altLang="zh-CN" smtClean="0">
                <a:solidFill>
                  <a:schemeClr val="bg1"/>
                </a:solidFill>
              </a:rPr>
              <a:t>25 March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47</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Practices:</a:t>
              </a: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6486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sz="quarter" idx="13"/>
          </p:nvPr>
        </p:nvSpPr>
        <p:spPr>
          <a:xfrm>
            <a:off x="457200" y="533400"/>
            <a:ext cx="8077200" cy="4876800"/>
          </a:xfrm>
        </p:spPr>
        <p:txBody>
          <a:bodyPr>
            <a:normAutofit lnSpcReduction="10000"/>
          </a:bodyPr>
          <a:lstStyle/>
          <a:p>
            <a:pPr eaLnBrk="1" hangingPunct="1">
              <a:buFont typeface="Wingdings" pitchFamily="2" charset="2"/>
              <a:buNone/>
            </a:pPr>
            <a:r>
              <a:rPr lang="en-US" dirty="0"/>
              <a:t>   </a:t>
            </a:r>
            <a:r>
              <a:rPr lang="en-US" sz="3600" dirty="0"/>
              <a:t>The Board leadership and school leadership work together to plan, set agendas, and develop policy recommendations to the Board.</a:t>
            </a:r>
          </a:p>
          <a:p>
            <a:pPr eaLnBrk="1" hangingPunct="1">
              <a:buFont typeface="Wingdings" pitchFamily="2" charset="2"/>
              <a:buNone/>
            </a:pPr>
            <a:r>
              <a:rPr lang="en-US" sz="3600" dirty="0"/>
              <a:t>  </a:t>
            </a:r>
          </a:p>
          <a:p>
            <a:pPr eaLnBrk="1" hangingPunct="1">
              <a:buFont typeface="Wingdings" pitchFamily="2" charset="2"/>
              <a:buNone/>
            </a:pPr>
            <a:r>
              <a:rPr lang="en-US" sz="3600" dirty="0"/>
              <a:t>   The ANU vice-chancellor is involved in any board development process, and the board chair is kept abreast of major developments in the university.</a:t>
            </a:r>
          </a:p>
        </p:txBody>
      </p:sp>
    </p:spTree>
    <p:extLst>
      <p:ext uri="{BB962C8B-B14F-4D97-AF65-F5344CB8AC3E}">
        <p14:creationId xmlns:p14="http://schemas.microsoft.com/office/powerpoint/2010/main" val="38034209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676400"/>
            <a:ext cx="8631936" cy="378565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t>Board members</a:t>
            </a:r>
          </a:p>
          <a:p>
            <a:pPr algn="ctr"/>
            <a:r>
              <a:rPr lang="en-US" sz="4000" dirty="0"/>
              <a:t>embrace change and resolve </a:t>
            </a:r>
          </a:p>
          <a:p>
            <a:pPr algn="ctr"/>
            <a:r>
              <a:rPr lang="en-US" sz="4000" dirty="0"/>
              <a:t>to work through transitions </a:t>
            </a:r>
          </a:p>
          <a:p>
            <a:pPr algn="ctr"/>
            <a:r>
              <a:rPr lang="en-US" sz="4000" dirty="0"/>
              <a:t>together and united for </a:t>
            </a:r>
          </a:p>
          <a:p>
            <a:pPr algn="ctr"/>
            <a:r>
              <a:rPr lang="en-US" sz="4000" dirty="0"/>
              <a:t>the good of the Kingdom and the advancement of God’s mission</a:t>
            </a:r>
          </a:p>
        </p:txBody>
      </p:sp>
      <p:sp>
        <p:nvSpPr>
          <p:cNvPr id="3" name="Date Placeholder 2"/>
          <p:cNvSpPr>
            <a:spLocks noGrp="1"/>
          </p:cNvSpPr>
          <p:nvPr>
            <p:ph type="dt" sz="half" idx="10"/>
          </p:nvPr>
        </p:nvSpPr>
        <p:spPr/>
        <p:txBody>
          <a:bodyPr/>
          <a:lstStyle/>
          <a:p>
            <a:fld id="{98419826-870D-4A35-B9D5-827C6F2BE228}" type="datetime3">
              <a:rPr lang="en-US" altLang="zh-CN" smtClean="0">
                <a:solidFill>
                  <a:schemeClr val="bg1"/>
                </a:solidFill>
              </a:rPr>
              <a:t>25 March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49</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#9</a:t>
            </a:r>
          </a:p>
        </p:txBody>
      </p:sp>
    </p:spTree>
    <p:extLst>
      <p:ext uri="{BB962C8B-B14F-4D97-AF65-F5344CB8AC3E}">
        <p14:creationId xmlns:p14="http://schemas.microsoft.com/office/powerpoint/2010/main" val="3174017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4318562-81FE-4016-BCE9-8B7EB2ABDB46}" type="datetime3">
              <a:rPr lang="en-US" smtClean="0"/>
              <a:t>25 March 2022</a:t>
            </a:fld>
            <a:endParaRPr lang="en-US"/>
          </a:p>
        </p:txBody>
      </p:sp>
      <p:sp>
        <p:nvSpPr>
          <p:cNvPr id="4" name="Slide Number Placeholder 3"/>
          <p:cNvSpPr>
            <a:spLocks noGrp="1"/>
          </p:cNvSpPr>
          <p:nvPr>
            <p:ph type="sldNum" sz="quarter" idx="12"/>
          </p:nvPr>
        </p:nvSpPr>
        <p:spPr/>
        <p:txBody>
          <a:bodyPr/>
          <a:lstStyle/>
          <a:p>
            <a:pPr>
              <a:defRPr/>
            </a:pPr>
            <a:fld id="{480CEA4B-FF60-4C3D-80A6-97C0839E034E}" type="slidenum">
              <a:rPr lang="en-US" smtClean="0"/>
              <a:pPr>
                <a:defRPr/>
              </a:pPr>
              <a:t>5</a:t>
            </a:fld>
            <a:endParaRPr lang="en-US"/>
          </a:p>
        </p:txBody>
      </p:sp>
      <p:sp>
        <p:nvSpPr>
          <p:cNvPr id="5" name="TextBox 4"/>
          <p:cNvSpPr txBox="1"/>
          <p:nvPr/>
        </p:nvSpPr>
        <p:spPr>
          <a:xfrm>
            <a:off x="457200" y="457200"/>
            <a:ext cx="8077200" cy="110799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Definitions</a:t>
            </a:r>
            <a:r>
              <a:rPr lang="en-US" sz="48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a:p>
            <a:r>
              <a:rPr lang="en-US" sz="1800" cap="all" dirty="0">
                <a:ln w="0"/>
                <a:effectLst/>
              </a:rPr>
              <a:t>(</a:t>
            </a:r>
            <a:r>
              <a:rPr lang="en-US" sz="1800" dirty="0">
                <a:ln w="0"/>
                <a:effectLst/>
              </a:rPr>
              <a:t>www.thefreedictionary.com</a:t>
            </a:r>
            <a:r>
              <a:rPr lang="en-US" sz="1800" cap="all" dirty="0">
                <a:ln w="0"/>
                <a:effectLst/>
              </a:rPr>
              <a:t>)</a:t>
            </a:r>
          </a:p>
        </p:txBody>
      </p:sp>
      <p:sp>
        <p:nvSpPr>
          <p:cNvPr id="13" name="Rectangle 12"/>
          <p:cNvSpPr/>
          <p:nvPr/>
        </p:nvSpPr>
        <p:spPr>
          <a:xfrm>
            <a:off x="457200" y="1663700"/>
            <a:ext cx="8534400" cy="4770537"/>
          </a:xfrm>
          <a:prstGeom prst="rect">
            <a:avLst/>
          </a:prstGeom>
        </p:spPr>
        <p:txBody>
          <a:bodyPr wrap="square">
            <a:spAutoFit/>
          </a:bodyPr>
          <a:lstStyle/>
          <a:p>
            <a:r>
              <a:rPr lang="en-US" sz="2800" dirty="0"/>
              <a:t>Noun </a:t>
            </a:r>
          </a:p>
          <a:p>
            <a:pPr marL="914400" indent="-457200"/>
            <a:r>
              <a:rPr lang="en-US" sz="2800" dirty="0"/>
              <a:t>1. </a:t>
            </a:r>
            <a:r>
              <a:rPr lang="en-US" sz="3600" dirty="0">
                <a:solidFill>
                  <a:srgbClr val="002060"/>
                </a:solidFill>
              </a:rPr>
              <a:t>governing board </a:t>
            </a:r>
            <a:r>
              <a:rPr lang="en-US" sz="2800" dirty="0"/>
              <a:t>- a board that manages the affairs of an institution</a:t>
            </a:r>
          </a:p>
          <a:p>
            <a:pPr marL="457200" indent="457200"/>
            <a:endParaRPr lang="en-US" sz="2800" dirty="0"/>
          </a:p>
          <a:p>
            <a:pPr marL="914400" indent="-457200"/>
            <a:r>
              <a:rPr lang="en-US" sz="2800" dirty="0"/>
              <a:t>2. </a:t>
            </a:r>
            <a:r>
              <a:rPr lang="en-US" sz="3600" dirty="0">
                <a:solidFill>
                  <a:srgbClr val="002060"/>
                </a:solidFill>
              </a:rPr>
              <a:t>board of trustees </a:t>
            </a:r>
            <a:r>
              <a:rPr lang="en-US" sz="2800" dirty="0"/>
              <a:t>- a governing board elected or appointed to direct the policies of an educational institution </a:t>
            </a:r>
          </a:p>
          <a:p>
            <a:pPr marL="914400" indent="-457200"/>
            <a:endParaRPr lang="en-US" sz="2800" dirty="0"/>
          </a:p>
          <a:p>
            <a:pPr marL="914400" indent="-457200"/>
            <a:r>
              <a:rPr lang="en-US" sz="2800" dirty="0"/>
              <a:t>3. </a:t>
            </a:r>
            <a:r>
              <a:rPr lang="en-US" sz="3600" dirty="0">
                <a:solidFill>
                  <a:srgbClr val="002060"/>
                </a:solidFill>
              </a:rPr>
              <a:t>regent, trustee </a:t>
            </a:r>
            <a:r>
              <a:rPr lang="en-US" sz="2800" dirty="0"/>
              <a:t>- members of a governing board </a:t>
            </a:r>
          </a:p>
        </p:txBody>
      </p:sp>
    </p:spTree>
    <p:extLst>
      <p:ext uri="{BB962C8B-B14F-4D97-AF65-F5344CB8AC3E}">
        <p14:creationId xmlns:p14="http://schemas.microsoft.com/office/powerpoint/2010/main" val="394217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normAutofit/>
          </a:bodyPr>
          <a:lstStyle/>
          <a:p>
            <a:pPr algn="ctr"/>
            <a:r>
              <a:rPr lang="en-US" altLang="zh-CN" dirty="0"/>
              <a:t>YES! TO VISION-INSPIRED CHANGE</a:t>
            </a:r>
            <a:endParaRPr lang="zh-CN" altLang="en-US" dirty="0"/>
          </a:p>
        </p:txBody>
      </p:sp>
      <p:sp>
        <p:nvSpPr>
          <p:cNvPr id="3" name="Date Placeholder 2"/>
          <p:cNvSpPr>
            <a:spLocks noGrp="1"/>
          </p:cNvSpPr>
          <p:nvPr>
            <p:ph type="dt" sz="half" idx="10"/>
          </p:nvPr>
        </p:nvSpPr>
        <p:spPr/>
        <p:txBody>
          <a:bodyPr/>
          <a:lstStyle/>
          <a:p>
            <a:fld id="{D48CFAF9-1E93-4A39-848C-1D151CBACB77}" type="datetime3">
              <a:rPr lang="en-US" altLang="zh-CN" smtClean="0">
                <a:solidFill>
                  <a:schemeClr val="bg1"/>
                </a:solidFill>
              </a:rPr>
              <a:t>25 March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50</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Practices:</a:t>
              </a: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34995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752600"/>
            <a:ext cx="8631936" cy="34778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t>Board members </a:t>
            </a:r>
          </a:p>
          <a:p>
            <a:pPr algn="ctr"/>
            <a:r>
              <a:rPr lang="en-US" sz="4400" dirty="0"/>
              <a:t>participate in assessing </a:t>
            </a:r>
          </a:p>
          <a:p>
            <a:pPr algn="ctr"/>
            <a:r>
              <a:rPr lang="en-US" sz="4400" dirty="0"/>
              <a:t>the effectiveness of prior decisions and collectively make appropriate adjustments. </a:t>
            </a:r>
          </a:p>
        </p:txBody>
      </p:sp>
      <p:sp>
        <p:nvSpPr>
          <p:cNvPr id="3" name="Date Placeholder 2"/>
          <p:cNvSpPr>
            <a:spLocks noGrp="1"/>
          </p:cNvSpPr>
          <p:nvPr>
            <p:ph type="dt" sz="half" idx="10"/>
          </p:nvPr>
        </p:nvSpPr>
        <p:spPr/>
        <p:txBody>
          <a:bodyPr/>
          <a:lstStyle/>
          <a:p>
            <a:fld id="{DEB20710-C714-4295-816F-B490B9F14112}" type="datetime3">
              <a:rPr lang="en-US" altLang="zh-CN" smtClean="0">
                <a:solidFill>
                  <a:schemeClr val="bg1"/>
                </a:solidFill>
              </a:rPr>
              <a:t>25 March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51</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#10</a:t>
            </a:r>
          </a:p>
        </p:txBody>
      </p:sp>
    </p:spTree>
    <p:extLst>
      <p:ext uri="{BB962C8B-B14F-4D97-AF65-F5344CB8AC3E}">
        <p14:creationId xmlns:p14="http://schemas.microsoft.com/office/powerpoint/2010/main" val="295205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normAutofit/>
          </a:bodyPr>
          <a:lstStyle/>
          <a:p>
            <a:pPr algn="ctr"/>
            <a:r>
              <a:rPr lang="en-US" altLang="zh-CN" dirty="0"/>
              <a:t>REVIEW - REVISE - RESTATE - RENEW</a:t>
            </a:r>
            <a:endParaRPr lang="zh-CN" altLang="en-US" dirty="0"/>
          </a:p>
        </p:txBody>
      </p:sp>
      <p:sp>
        <p:nvSpPr>
          <p:cNvPr id="3" name="Date Placeholder 2"/>
          <p:cNvSpPr>
            <a:spLocks noGrp="1"/>
          </p:cNvSpPr>
          <p:nvPr>
            <p:ph type="dt" sz="half" idx="10"/>
          </p:nvPr>
        </p:nvSpPr>
        <p:spPr/>
        <p:txBody>
          <a:bodyPr/>
          <a:lstStyle/>
          <a:p>
            <a:fld id="{B631CCC5-16E6-440C-9ED9-5E6677559259}" type="datetime3">
              <a:rPr lang="en-US" altLang="zh-CN" smtClean="0">
                <a:solidFill>
                  <a:schemeClr val="bg1"/>
                </a:solidFill>
              </a:rPr>
              <a:t>25 March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52</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Practices:</a:t>
              </a: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86594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2037E77-BDC1-4596-9168-F9106272D4E0}" type="datetime3">
              <a:rPr lang="en-US" smtClean="0"/>
              <a:t>25 March 2022</a:t>
            </a:fld>
            <a:endParaRPr lang="en-US"/>
          </a:p>
        </p:txBody>
      </p:sp>
      <p:sp>
        <p:nvSpPr>
          <p:cNvPr id="5" name="Slide Number Placeholder 4"/>
          <p:cNvSpPr>
            <a:spLocks noGrp="1"/>
          </p:cNvSpPr>
          <p:nvPr>
            <p:ph type="sldNum" sz="quarter" idx="12"/>
          </p:nvPr>
        </p:nvSpPr>
        <p:spPr/>
        <p:txBody>
          <a:bodyPr/>
          <a:lstStyle/>
          <a:p>
            <a:pPr>
              <a:defRPr/>
            </a:pPr>
            <a:fld id="{DD9B89E2-3B42-404C-BA4B-F3AFA7641326}" type="slidenum">
              <a:rPr lang="en-US" smtClean="0"/>
              <a:pPr>
                <a:defRPr/>
              </a:pPr>
              <a:t>53</a:t>
            </a:fld>
            <a:endParaRPr lang="en-US"/>
          </a:p>
        </p:txBody>
      </p:sp>
      <p:sp>
        <p:nvSpPr>
          <p:cNvPr id="2" name="Title 1"/>
          <p:cNvSpPr>
            <a:spLocks noGrp="1"/>
          </p:cNvSpPr>
          <p:nvPr>
            <p:ph type="title" idx="4294967295"/>
          </p:nvPr>
        </p:nvSpPr>
        <p:spPr>
          <a:xfrm>
            <a:off x="0" y="0"/>
            <a:ext cx="9144000" cy="914400"/>
          </a:xfrm>
        </p:spPr>
        <p:txBody>
          <a:bodyPr>
            <a:normAutofit/>
          </a:bodyPr>
          <a:lstStyle/>
          <a:p>
            <a:pPr algn="ctr"/>
            <a:r>
              <a:rPr lang="en-US" dirty="0"/>
              <a:t>Planning Cycle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66" y="914400"/>
            <a:ext cx="7312034" cy="5716584"/>
          </a:xfrm>
          <a:prstGeom prst="rect">
            <a:avLst/>
          </a:prstGeom>
        </p:spPr>
      </p:pic>
    </p:spTree>
    <p:extLst>
      <p:ext uri="{BB962C8B-B14F-4D97-AF65-F5344CB8AC3E}">
        <p14:creationId xmlns:p14="http://schemas.microsoft.com/office/powerpoint/2010/main" val="9619363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52600"/>
            <a:ext cx="8631936" cy="34778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t>Board members </a:t>
            </a:r>
          </a:p>
          <a:p>
            <a:pPr algn="ctr"/>
            <a:r>
              <a:rPr lang="en-US" sz="4400" dirty="0"/>
              <a:t>are outstanding examples </a:t>
            </a:r>
          </a:p>
          <a:p>
            <a:pPr algn="ctr"/>
            <a:r>
              <a:rPr lang="en-US" sz="4400" dirty="0"/>
              <a:t>of giving regularly and sacrificially to the church and the university.</a:t>
            </a:r>
          </a:p>
        </p:txBody>
      </p:sp>
      <p:sp>
        <p:nvSpPr>
          <p:cNvPr id="3" name="Date Placeholder 2"/>
          <p:cNvSpPr>
            <a:spLocks noGrp="1"/>
          </p:cNvSpPr>
          <p:nvPr>
            <p:ph type="dt" sz="half" idx="10"/>
          </p:nvPr>
        </p:nvSpPr>
        <p:spPr/>
        <p:txBody>
          <a:bodyPr/>
          <a:lstStyle/>
          <a:p>
            <a:fld id="{BCDBA84D-67B0-4061-8932-E7DF3F402068}" type="datetime3">
              <a:rPr lang="en-US" altLang="zh-CN" smtClean="0">
                <a:solidFill>
                  <a:schemeClr val="bg1"/>
                </a:solidFill>
              </a:rPr>
              <a:t>25 March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54</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#11</a:t>
            </a:r>
          </a:p>
        </p:txBody>
      </p:sp>
    </p:spTree>
    <p:extLst>
      <p:ext uri="{BB962C8B-B14F-4D97-AF65-F5344CB8AC3E}">
        <p14:creationId xmlns:p14="http://schemas.microsoft.com/office/powerpoint/2010/main" val="393313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normAutofit/>
          </a:bodyPr>
          <a:lstStyle/>
          <a:p>
            <a:pPr algn="ctr"/>
            <a:r>
              <a:rPr lang="en-US" altLang="zh-CN" dirty="0"/>
              <a:t>ROLE MODELS OF GENEROSITY</a:t>
            </a:r>
            <a:endParaRPr lang="zh-CN" altLang="en-US" dirty="0"/>
          </a:p>
        </p:txBody>
      </p:sp>
      <p:sp>
        <p:nvSpPr>
          <p:cNvPr id="3" name="Date Placeholder 2"/>
          <p:cNvSpPr>
            <a:spLocks noGrp="1"/>
          </p:cNvSpPr>
          <p:nvPr>
            <p:ph type="dt" sz="half" idx="10"/>
          </p:nvPr>
        </p:nvSpPr>
        <p:spPr/>
        <p:txBody>
          <a:bodyPr/>
          <a:lstStyle/>
          <a:p>
            <a:fld id="{BD5EADD5-4221-42EE-956C-131F4F7EF7F0}" type="datetime3">
              <a:rPr lang="en-US" altLang="zh-CN" smtClean="0">
                <a:solidFill>
                  <a:schemeClr val="bg1"/>
                </a:solidFill>
              </a:rPr>
              <a:t>25 March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55</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Practices:</a:t>
              </a: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0833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International%20Money"/>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7"/>
          <p:cNvSpPr>
            <a:spLocks noChangeArrowheads="1"/>
          </p:cNvSpPr>
          <p:nvPr/>
        </p:nvSpPr>
        <p:spPr bwMode="auto">
          <a:xfrm>
            <a:off x="1066800" y="1600200"/>
            <a:ext cx="7010400" cy="3200400"/>
          </a:xfrm>
          <a:prstGeom prst="rect">
            <a:avLst/>
          </a:prstGeom>
          <a:solidFill>
            <a:srgbClr val="0099FF">
              <a:alpha val="61960"/>
            </a:srgbClr>
          </a:solidFill>
          <a:ln w="12700" cap="sq">
            <a:solidFill>
              <a:schemeClr val="tx1"/>
            </a:solidFill>
            <a:miter lim="800000"/>
            <a:headEnd type="none" w="sm" len="sm"/>
            <a:tailEnd type="none" w="sm" len="sm"/>
          </a:ln>
        </p:spPr>
        <p:txBody>
          <a:bodyPr wrap="none" anchor="ctr"/>
          <a:lstStyle/>
          <a:p>
            <a:endParaRPr lang="en-US" sz="1800"/>
          </a:p>
        </p:txBody>
      </p:sp>
      <p:sp>
        <p:nvSpPr>
          <p:cNvPr id="39940" name="Rectangle 4"/>
          <p:cNvSpPr>
            <a:spLocks noChangeArrowheads="1"/>
          </p:cNvSpPr>
          <p:nvPr/>
        </p:nvSpPr>
        <p:spPr bwMode="auto">
          <a:xfrm>
            <a:off x="1219200" y="1905000"/>
            <a:ext cx="7239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eaLnBrk="1" hangingPunct="1">
              <a:buFont typeface="Wingdings" pitchFamily="2" charset="2"/>
              <a:buNone/>
              <a:defRPr/>
            </a:pPr>
            <a:r>
              <a:rPr lang="en-US" sz="3200" dirty="0">
                <a:solidFill>
                  <a:schemeClr val="bg1"/>
                </a:solidFill>
              </a:rPr>
              <a:t>Financial donors look first </a:t>
            </a:r>
          </a:p>
          <a:p>
            <a:pPr eaLnBrk="1" hangingPunct="1">
              <a:buFont typeface="Wingdings" pitchFamily="2" charset="2"/>
              <a:buNone/>
              <a:defRPr/>
            </a:pPr>
            <a:r>
              <a:rPr lang="en-US" sz="3200" dirty="0">
                <a:solidFill>
                  <a:schemeClr val="bg1"/>
                </a:solidFill>
              </a:rPr>
              <a:t>to board members for evidence </a:t>
            </a:r>
          </a:p>
          <a:p>
            <a:pPr eaLnBrk="1" hangingPunct="1">
              <a:buFont typeface="Wingdings" pitchFamily="2" charset="2"/>
              <a:buNone/>
              <a:defRPr/>
            </a:pPr>
            <a:r>
              <a:rPr lang="en-US" sz="3200" dirty="0">
                <a:solidFill>
                  <a:schemeClr val="bg1"/>
                </a:solidFill>
              </a:rPr>
              <a:t>of their consistent giving </a:t>
            </a:r>
          </a:p>
          <a:p>
            <a:pPr eaLnBrk="1" hangingPunct="1">
              <a:buFont typeface="Wingdings" pitchFamily="2" charset="2"/>
              <a:buNone/>
              <a:defRPr/>
            </a:pPr>
            <a:r>
              <a:rPr lang="en-US" sz="3200" dirty="0">
                <a:solidFill>
                  <a:schemeClr val="bg1"/>
                </a:solidFill>
              </a:rPr>
              <a:t>to the university</a:t>
            </a:r>
          </a:p>
          <a:p>
            <a:pPr>
              <a:buNone/>
              <a:defRPr/>
            </a:pPr>
            <a:r>
              <a:rPr lang="en-US" sz="3200" dirty="0">
                <a:solidFill>
                  <a:schemeClr val="bg1"/>
                </a:solidFill>
              </a:rPr>
              <a:t> 	 -individually and collectively</a:t>
            </a:r>
          </a:p>
        </p:txBody>
      </p:sp>
    </p:spTree>
    <p:extLst>
      <p:ext uri="{BB962C8B-B14F-4D97-AF65-F5344CB8AC3E}">
        <p14:creationId xmlns:p14="http://schemas.microsoft.com/office/powerpoint/2010/main" val="36342964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752600"/>
            <a:ext cx="8631936" cy="34778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t>Board members </a:t>
            </a:r>
          </a:p>
          <a:p>
            <a:pPr algn="ctr"/>
            <a:r>
              <a:rPr lang="en-US" sz="4400" dirty="0"/>
              <a:t>develop new leaders</a:t>
            </a:r>
          </a:p>
          <a:p>
            <a:pPr algn="ctr"/>
            <a:r>
              <a:rPr lang="en-US" sz="4400" dirty="0"/>
              <a:t>for increased responsibilities and commitment </a:t>
            </a:r>
          </a:p>
          <a:p>
            <a:pPr algn="ctr"/>
            <a:r>
              <a:rPr lang="en-US" sz="4400" dirty="0"/>
              <a:t>to the organization. </a:t>
            </a:r>
          </a:p>
        </p:txBody>
      </p:sp>
      <p:sp>
        <p:nvSpPr>
          <p:cNvPr id="3" name="Date Placeholder 2"/>
          <p:cNvSpPr>
            <a:spLocks noGrp="1"/>
          </p:cNvSpPr>
          <p:nvPr>
            <p:ph type="dt" sz="half" idx="10"/>
          </p:nvPr>
        </p:nvSpPr>
        <p:spPr/>
        <p:txBody>
          <a:bodyPr/>
          <a:lstStyle/>
          <a:p>
            <a:fld id="{D880C23A-1B27-4B4C-A079-B23D86ED6E30}" type="datetime3">
              <a:rPr lang="en-US" altLang="zh-CN" smtClean="0">
                <a:solidFill>
                  <a:schemeClr val="bg1"/>
                </a:solidFill>
              </a:rPr>
              <a:t>25 March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57</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#12</a:t>
            </a:r>
          </a:p>
        </p:txBody>
      </p:sp>
    </p:spTree>
    <p:extLst>
      <p:ext uri="{BB962C8B-B14F-4D97-AF65-F5344CB8AC3E}">
        <p14:creationId xmlns:p14="http://schemas.microsoft.com/office/powerpoint/2010/main" val="40693865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lstStyle/>
          <a:p>
            <a:pPr algn="ctr"/>
            <a:r>
              <a:rPr lang="en-US" altLang="zh-CN" dirty="0"/>
              <a:t>PASS IT ON</a:t>
            </a:r>
            <a:endParaRPr lang="zh-CN" altLang="en-US" dirty="0"/>
          </a:p>
        </p:txBody>
      </p:sp>
      <p:sp>
        <p:nvSpPr>
          <p:cNvPr id="3" name="Date Placeholder 2"/>
          <p:cNvSpPr>
            <a:spLocks noGrp="1"/>
          </p:cNvSpPr>
          <p:nvPr>
            <p:ph type="dt" sz="half" idx="10"/>
          </p:nvPr>
        </p:nvSpPr>
        <p:spPr/>
        <p:txBody>
          <a:bodyPr/>
          <a:lstStyle/>
          <a:p>
            <a:fld id="{6C5828F5-5BD7-4ACC-A39D-9E98F4700EFA}" type="datetime3">
              <a:rPr lang="en-US" altLang="zh-CN" smtClean="0">
                <a:solidFill>
                  <a:schemeClr val="bg1"/>
                </a:solidFill>
              </a:rPr>
              <a:t>25 March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58</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Practices:</a:t>
              </a: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6551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723900" y="533400"/>
            <a:ext cx="7696200" cy="3505200"/>
          </a:xfrm>
          <a:prstGeom prst="rect">
            <a:avLst/>
          </a:prstGeom>
          <a:noFill/>
          <a:ln w="9525" algn="ctr">
            <a:noFill/>
            <a:miter lim="800000"/>
            <a:headEnd/>
            <a:tailEnd/>
          </a:ln>
          <a:effectLst/>
        </p:spPr>
        <p:txBody>
          <a:bodyPr lIns="92075" tIns="46038" rIns="92075" bIns="46038" anchor="ctr"/>
          <a:lstStyle/>
          <a:p>
            <a:pPr algn="ctr" eaLnBrk="1" hangingPunct="1">
              <a:defRPr/>
            </a:pPr>
            <a:r>
              <a:rPr lang="en-US" sz="4000" b="0" dirty="0">
                <a:effectLst>
                  <a:outerShdw blurRad="38100" dist="38100" dir="2700000" algn="tl">
                    <a:srgbClr val="000000"/>
                  </a:outerShdw>
                </a:effectLst>
                <a:latin typeface="Myriad Condensed Web" pitchFamily="34" charset="0"/>
                <a:cs typeface="Times New Roman" pitchFamily="18" charset="0"/>
              </a:rPr>
              <a:t>Board members develop</a:t>
            </a:r>
          </a:p>
          <a:p>
            <a:pPr algn="ctr" eaLnBrk="1" hangingPunct="1">
              <a:defRPr/>
            </a:pPr>
            <a:r>
              <a:rPr lang="en-US" sz="4000" b="0" dirty="0">
                <a:effectLst>
                  <a:outerShdw blurRad="38100" dist="38100" dir="2700000" algn="tl">
                    <a:srgbClr val="000000"/>
                  </a:outerShdw>
                </a:effectLst>
                <a:latin typeface="Myriad Condensed Web" pitchFamily="34" charset="0"/>
                <a:cs typeface="Times New Roman" pitchFamily="18" charset="0"/>
              </a:rPr>
              <a:t>new leaders </a:t>
            </a:r>
          </a:p>
          <a:p>
            <a:pPr algn="ctr" eaLnBrk="1" hangingPunct="1">
              <a:defRPr/>
            </a:pPr>
            <a:r>
              <a:rPr lang="en-US" sz="4000" b="0" dirty="0">
                <a:effectLst>
                  <a:outerShdw blurRad="38100" dist="38100" dir="2700000" algn="tl">
                    <a:srgbClr val="000000"/>
                  </a:outerShdw>
                </a:effectLst>
                <a:latin typeface="Myriad Condensed Web" pitchFamily="34" charset="0"/>
                <a:cs typeface="Times New Roman" pitchFamily="18" charset="0"/>
              </a:rPr>
              <a:t>throughout the region </a:t>
            </a:r>
          </a:p>
          <a:p>
            <a:pPr algn="ctr" eaLnBrk="1" hangingPunct="1">
              <a:defRPr/>
            </a:pPr>
            <a:r>
              <a:rPr lang="en-US" sz="4000" b="0" dirty="0">
                <a:effectLst>
                  <a:outerShdw blurRad="38100" dist="38100" dir="2700000" algn="tl">
                    <a:srgbClr val="000000"/>
                  </a:outerShdw>
                </a:effectLst>
                <a:latin typeface="Myriad Condensed Web" pitchFamily="34" charset="0"/>
                <a:cs typeface="Times New Roman" pitchFamily="18" charset="0"/>
              </a:rPr>
              <a:t>for increased responsibilities </a:t>
            </a:r>
          </a:p>
          <a:p>
            <a:pPr algn="ctr" eaLnBrk="1" hangingPunct="1">
              <a:defRPr/>
            </a:pPr>
            <a:r>
              <a:rPr lang="en-US" sz="4000" b="0" dirty="0">
                <a:effectLst>
                  <a:outerShdw blurRad="38100" dist="38100" dir="2700000" algn="tl">
                    <a:srgbClr val="000000"/>
                  </a:outerShdw>
                </a:effectLst>
                <a:latin typeface="Myriad Condensed Web" pitchFamily="34" charset="0"/>
                <a:cs typeface="Times New Roman" pitchFamily="18" charset="0"/>
              </a:rPr>
              <a:t>and commitment to </a:t>
            </a:r>
          </a:p>
          <a:p>
            <a:pPr algn="ctr" eaLnBrk="1" hangingPunct="1">
              <a:defRPr/>
            </a:pPr>
            <a:r>
              <a:rPr lang="en-US" sz="4000" b="0" dirty="0">
                <a:effectLst>
                  <a:outerShdw blurRad="38100" dist="38100" dir="2700000" algn="tl">
                    <a:srgbClr val="000000"/>
                  </a:outerShdw>
                </a:effectLst>
                <a:latin typeface="Myriad Condensed Web" pitchFamily="34" charset="0"/>
                <a:cs typeface="Times New Roman" pitchFamily="18" charset="0"/>
              </a:rPr>
              <a:t>Africa Nazarene University.</a:t>
            </a:r>
          </a:p>
        </p:txBody>
      </p:sp>
      <p:sp>
        <p:nvSpPr>
          <p:cNvPr id="2" name="Date Placeholder 1"/>
          <p:cNvSpPr>
            <a:spLocks noGrp="1"/>
          </p:cNvSpPr>
          <p:nvPr>
            <p:ph type="dt" sz="half" idx="10"/>
          </p:nvPr>
        </p:nvSpPr>
        <p:spPr/>
        <p:txBody>
          <a:bodyPr/>
          <a:lstStyle/>
          <a:p>
            <a:pPr>
              <a:defRPr/>
            </a:pPr>
            <a:fld id="{C3F94C7E-4CC4-4A43-986A-66ACA05EE881}" type="datetime3">
              <a:rPr lang="en-US" smtClean="0"/>
              <a:t>25 March 2022</a:t>
            </a:fld>
            <a:endParaRPr lang="en-US"/>
          </a:p>
        </p:txBody>
      </p:sp>
      <p:sp>
        <p:nvSpPr>
          <p:cNvPr id="3" name="Slide Number Placeholder 2"/>
          <p:cNvSpPr>
            <a:spLocks noGrp="1"/>
          </p:cNvSpPr>
          <p:nvPr>
            <p:ph type="sldNum" sz="quarter" idx="12"/>
          </p:nvPr>
        </p:nvSpPr>
        <p:spPr/>
        <p:txBody>
          <a:bodyPr/>
          <a:lstStyle/>
          <a:p>
            <a:pPr>
              <a:defRPr/>
            </a:pPr>
            <a:fld id="{0031DE05-FAEB-4FAC-A86D-426C539BDDC4}" type="slidenum">
              <a:rPr lang="en-US" smtClean="0"/>
              <a:pPr>
                <a:defRPr/>
              </a:pPr>
              <a:t>59</a:t>
            </a:fld>
            <a:endParaRPr lang="en-US"/>
          </a:p>
        </p:txBody>
      </p:sp>
    </p:spTree>
    <p:extLst>
      <p:ext uri="{BB962C8B-B14F-4D97-AF65-F5344CB8AC3E}">
        <p14:creationId xmlns:p14="http://schemas.microsoft.com/office/powerpoint/2010/main" val="37830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447800"/>
            <a:ext cx="7467600" cy="3785652"/>
          </a:xfrm>
          <a:prstGeom prst="rect">
            <a:avLst/>
          </a:prstGeom>
        </p:spPr>
        <p:txBody>
          <a:bodyPr wrap="square">
            <a:spAutoFit/>
          </a:bodyPr>
          <a:lstStyle/>
          <a:p>
            <a:pPr>
              <a:lnSpc>
                <a:spcPct val="150000"/>
              </a:lnSpc>
            </a:pPr>
            <a:r>
              <a:rPr lang="en-US" sz="4000" b="1" dirty="0"/>
              <a:t>Strong </a:t>
            </a:r>
            <a:r>
              <a:rPr lang="en-US" sz="4000" dirty="0"/>
              <a:t>g</a:t>
            </a:r>
            <a:r>
              <a:rPr lang="en-US" sz="4000" b="1" dirty="0"/>
              <a:t>overning boards </a:t>
            </a:r>
          </a:p>
          <a:p>
            <a:pPr>
              <a:lnSpc>
                <a:spcPct val="150000"/>
              </a:lnSpc>
            </a:pPr>
            <a:r>
              <a:rPr lang="en-US" sz="4000" dirty="0"/>
              <a:t>       enable great leaders.</a:t>
            </a:r>
          </a:p>
          <a:p>
            <a:pPr>
              <a:lnSpc>
                <a:spcPct val="150000"/>
              </a:lnSpc>
            </a:pPr>
            <a:r>
              <a:rPr lang="en-US" sz="4000" b="1" dirty="0"/>
              <a:t>Outstanding leaders </a:t>
            </a:r>
          </a:p>
          <a:p>
            <a:pPr>
              <a:lnSpc>
                <a:spcPct val="150000"/>
              </a:lnSpc>
            </a:pPr>
            <a:r>
              <a:rPr lang="en-US" sz="4000" dirty="0"/>
              <a:t>       embrace engaged boards.</a:t>
            </a:r>
          </a:p>
        </p:txBody>
      </p:sp>
      <p:sp>
        <p:nvSpPr>
          <p:cNvPr id="6" name="Rectangle 5"/>
          <p:cNvSpPr/>
          <p:nvPr/>
        </p:nvSpPr>
        <p:spPr>
          <a:xfrm>
            <a:off x="-36273" y="457200"/>
            <a:ext cx="7351473" cy="830997"/>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800" dirty="0">
                <a:ln/>
                <a:solidFill>
                  <a:schemeClr val="accent3"/>
                </a:solidFill>
              </a:rPr>
              <a:t>Working Assumption:</a:t>
            </a:r>
          </a:p>
        </p:txBody>
      </p:sp>
    </p:spTree>
    <p:extLst>
      <p:ext uri="{BB962C8B-B14F-4D97-AF65-F5344CB8AC3E}">
        <p14:creationId xmlns:p14="http://schemas.microsoft.com/office/powerpoint/2010/main" val="31362941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A9BC2F5-49A6-4E2D-AFDE-66DEAAAA000A}" type="datetime3">
              <a:rPr lang="en-US" smtClean="0"/>
              <a:t>25 March 2022</a:t>
            </a:fld>
            <a:endParaRPr lang="en-US"/>
          </a:p>
        </p:txBody>
      </p:sp>
      <p:sp>
        <p:nvSpPr>
          <p:cNvPr id="3" name="Slide Number Placeholder 2"/>
          <p:cNvSpPr>
            <a:spLocks noGrp="1"/>
          </p:cNvSpPr>
          <p:nvPr>
            <p:ph type="sldNum" sz="quarter" idx="12"/>
          </p:nvPr>
        </p:nvSpPr>
        <p:spPr/>
        <p:txBody>
          <a:bodyPr/>
          <a:lstStyle/>
          <a:p>
            <a:pPr>
              <a:defRPr/>
            </a:pPr>
            <a:fld id="{DD9B89E2-3B42-404C-BA4B-F3AFA7641326}" type="slidenum">
              <a:rPr lang="en-US" smtClean="0"/>
              <a:pPr>
                <a:defRPr/>
              </a:pPr>
              <a:t>60</a:t>
            </a:fld>
            <a:endParaRPr lang="en-US"/>
          </a:p>
        </p:txBody>
      </p:sp>
      <p:sp>
        <p:nvSpPr>
          <p:cNvPr id="209922" name="Rectangle 2"/>
          <p:cNvSpPr>
            <a:spLocks noGrp="1" noChangeArrowheads="1"/>
          </p:cNvSpPr>
          <p:nvPr>
            <p:ph sz="quarter" idx="13"/>
          </p:nvPr>
        </p:nvSpPr>
        <p:spPr>
          <a:xfrm>
            <a:off x="685799" y="457200"/>
            <a:ext cx="7772400" cy="3200400"/>
          </a:xfrm>
        </p:spPr>
        <p:txBody>
          <a:bodyPr>
            <a:noAutofit/>
          </a:bodyPr>
          <a:lstStyle/>
          <a:p>
            <a:pPr algn="ctr" eaLnBrk="1" hangingPunct="1">
              <a:buFont typeface="Wingdings" pitchFamily="2" charset="2"/>
              <a:buNone/>
              <a:defRPr/>
            </a:pPr>
            <a:r>
              <a:rPr lang="en-US" sz="5400" dirty="0"/>
              <a:t>Reproduce yourself </a:t>
            </a:r>
          </a:p>
          <a:p>
            <a:pPr algn="ctr" eaLnBrk="1" hangingPunct="1">
              <a:buFont typeface="Wingdings" pitchFamily="2" charset="2"/>
              <a:buNone/>
              <a:defRPr/>
            </a:pPr>
            <a:r>
              <a:rPr lang="en-US" sz="5400" dirty="0"/>
              <a:t>as a passionate advocate </a:t>
            </a:r>
          </a:p>
          <a:p>
            <a:pPr algn="ctr" eaLnBrk="1" hangingPunct="1">
              <a:buFont typeface="Wingdings" pitchFamily="2" charset="2"/>
              <a:buNone/>
              <a:defRPr/>
            </a:pPr>
            <a:r>
              <a:rPr lang="en-US" sz="5400" dirty="0"/>
              <a:t>for the university.</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416361"/>
            <a:ext cx="5627205" cy="344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1293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99A10DB-A512-4220-A6A3-0D8DFABA9BFC}" type="datetime3">
              <a:rPr lang="en-US" smtClean="0"/>
              <a:t>25 March 2022</a:t>
            </a:fld>
            <a:endParaRPr lang="en-US"/>
          </a:p>
        </p:txBody>
      </p:sp>
      <p:sp>
        <p:nvSpPr>
          <p:cNvPr id="3" name="Slide Number Placeholder 2"/>
          <p:cNvSpPr>
            <a:spLocks noGrp="1"/>
          </p:cNvSpPr>
          <p:nvPr>
            <p:ph type="sldNum" sz="quarter" idx="12"/>
          </p:nvPr>
        </p:nvSpPr>
        <p:spPr/>
        <p:txBody>
          <a:bodyPr/>
          <a:lstStyle/>
          <a:p>
            <a:pPr>
              <a:defRPr/>
            </a:pPr>
            <a:fld id="{DD9B89E2-3B42-404C-BA4B-F3AFA7641326}" type="slidenum">
              <a:rPr lang="en-US" smtClean="0"/>
              <a:pPr>
                <a:defRPr/>
              </a:pPr>
              <a:t>61</a:t>
            </a:fld>
            <a:endParaRPr lang="en-US"/>
          </a:p>
        </p:txBody>
      </p:sp>
      <p:sp>
        <p:nvSpPr>
          <p:cNvPr id="211970" name="Rectangle 2"/>
          <p:cNvSpPr>
            <a:spLocks noGrp="1" noChangeArrowheads="1"/>
          </p:cNvSpPr>
          <p:nvPr>
            <p:ph type="body" sz="quarter" idx="14"/>
          </p:nvPr>
        </p:nvSpPr>
        <p:spPr>
          <a:xfrm>
            <a:off x="676656" y="685800"/>
            <a:ext cx="7857744" cy="4133850"/>
          </a:xfrm>
        </p:spPr>
        <p:txBody>
          <a:bodyPr>
            <a:normAutofit lnSpcReduction="10000"/>
          </a:bodyPr>
          <a:lstStyle/>
          <a:p>
            <a:pPr eaLnBrk="1" hangingPunct="1">
              <a:buFont typeface="Wingdings" pitchFamily="2" charset="2"/>
              <a:buNone/>
              <a:defRPr/>
            </a:pPr>
            <a:r>
              <a:rPr lang="en-US" sz="3900" dirty="0"/>
              <a:t>Use committees as a way to provide opportunities for emerging leaders to take on more responsibility.</a:t>
            </a:r>
          </a:p>
          <a:p>
            <a:pPr eaLnBrk="1" hangingPunct="1">
              <a:defRPr/>
            </a:pPr>
            <a:endParaRPr lang="en-US" sz="3900" dirty="0"/>
          </a:p>
          <a:p>
            <a:pPr eaLnBrk="1" hangingPunct="1">
              <a:buFont typeface="Wingdings" pitchFamily="2" charset="2"/>
              <a:buNone/>
              <a:defRPr/>
            </a:pPr>
            <a:r>
              <a:rPr lang="en-US" sz="3900" dirty="0"/>
              <a:t>Board leaders should intentionally mentor and nurture the next generation of leadership for ANU!</a:t>
            </a:r>
          </a:p>
          <a:p>
            <a:pPr eaLnBrk="1" hangingPunct="1">
              <a:defRPr/>
            </a:pPr>
            <a:endParaRPr lang="en-US" sz="3900" dirty="0"/>
          </a:p>
          <a:p>
            <a:pPr eaLnBrk="1" hangingPunct="1">
              <a:buFont typeface="Wingdings" pitchFamily="2" charset="2"/>
              <a:buNone/>
              <a:defRPr/>
            </a:pPr>
            <a:endParaRPr lang="en-US" sz="3900" b="1" dirty="0"/>
          </a:p>
        </p:txBody>
      </p:sp>
    </p:spTree>
    <p:extLst>
      <p:ext uri="{BB962C8B-B14F-4D97-AF65-F5344CB8AC3E}">
        <p14:creationId xmlns:p14="http://schemas.microsoft.com/office/powerpoint/2010/main" val="2445232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838200"/>
            <a:ext cx="7772400" cy="1057275"/>
          </a:xfrm>
        </p:spPr>
        <p:txBody>
          <a:bodyPr/>
          <a:lstStyle/>
          <a:p>
            <a:r>
              <a:rPr lang="en-US" dirty="0"/>
              <a:t>Key questions to be pursued:</a:t>
            </a:r>
          </a:p>
        </p:txBody>
      </p:sp>
      <p:sp>
        <p:nvSpPr>
          <p:cNvPr id="4" name="Date Placeholder 3"/>
          <p:cNvSpPr>
            <a:spLocks noGrp="1"/>
          </p:cNvSpPr>
          <p:nvPr>
            <p:ph type="dt" sz="half" idx="10"/>
          </p:nvPr>
        </p:nvSpPr>
        <p:spPr/>
        <p:txBody>
          <a:bodyPr/>
          <a:lstStyle/>
          <a:p>
            <a:pPr>
              <a:defRPr/>
            </a:pPr>
            <a:fld id="{367C7C9C-CE79-45B7-84B1-1EC8071EBD03}" type="datetime3">
              <a:rPr lang="en-US" smtClean="0"/>
              <a:t>25 March 2022</a:t>
            </a:fld>
            <a:endParaRPr lang="en-US"/>
          </a:p>
        </p:txBody>
      </p:sp>
      <p:sp>
        <p:nvSpPr>
          <p:cNvPr id="5" name="Slide Number Placeholder 4"/>
          <p:cNvSpPr>
            <a:spLocks noGrp="1"/>
          </p:cNvSpPr>
          <p:nvPr>
            <p:ph type="sldNum" sz="quarter" idx="12"/>
          </p:nvPr>
        </p:nvSpPr>
        <p:spPr/>
        <p:txBody>
          <a:bodyPr/>
          <a:lstStyle/>
          <a:p>
            <a:pPr>
              <a:defRPr/>
            </a:pPr>
            <a:fld id="{81B61F53-59AC-4827-AE08-504AD04A22EE}" type="slidenum">
              <a:rPr lang="en-US" smtClean="0"/>
              <a:pPr>
                <a:defRPr/>
              </a:pPr>
              <a:t>62</a:t>
            </a:fld>
            <a:endParaRPr lang="en-US"/>
          </a:p>
        </p:txBody>
      </p:sp>
      <p:sp>
        <p:nvSpPr>
          <p:cNvPr id="3" name="TextBox 2"/>
          <p:cNvSpPr txBox="1"/>
          <p:nvPr/>
        </p:nvSpPr>
        <p:spPr>
          <a:xfrm>
            <a:off x="914400" y="1752600"/>
            <a:ext cx="7620000" cy="1815882"/>
          </a:xfrm>
          <a:prstGeom prst="rect">
            <a:avLst/>
          </a:prstGeom>
          <a:noFill/>
        </p:spPr>
        <p:txBody>
          <a:bodyPr wrap="square" rtlCol="0">
            <a:spAutoFit/>
          </a:bodyPr>
          <a:lstStyle/>
          <a:p>
            <a:pPr marL="514350" indent="-514350">
              <a:buFont typeface="+mj-lt"/>
              <a:buAutoNum type="arabicPeriod"/>
            </a:pPr>
            <a:r>
              <a:rPr lang="en-US" sz="2800" dirty="0"/>
              <a:t> </a:t>
            </a:r>
          </a:p>
          <a:p>
            <a:pPr marL="514350" indent="-514350">
              <a:buFont typeface="+mj-lt"/>
              <a:buAutoNum type="arabicPeriod"/>
            </a:pPr>
            <a:r>
              <a:rPr lang="en-US" sz="2800" dirty="0"/>
              <a:t> </a:t>
            </a:r>
          </a:p>
          <a:p>
            <a:pPr marL="514350" indent="-514350">
              <a:buFont typeface="+mj-lt"/>
              <a:buAutoNum type="arabicPeriod"/>
            </a:pPr>
            <a:r>
              <a:rPr lang="en-US" sz="2800" dirty="0"/>
              <a:t> </a:t>
            </a:r>
          </a:p>
          <a:p>
            <a:pPr marL="514350" indent="-514350">
              <a:buFont typeface="+mj-lt"/>
              <a:buAutoNum type="arabicPeriod"/>
            </a:pPr>
            <a:r>
              <a:rPr lang="en-US" sz="2800" dirty="0"/>
              <a:t> </a:t>
            </a:r>
          </a:p>
        </p:txBody>
      </p:sp>
      <p:sp>
        <p:nvSpPr>
          <p:cNvPr id="6" name="TextBox 5"/>
          <p:cNvSpPr txBox="1"/>
          <p:nvPr/>
        </p:nvSpPr>
        <p:spPr>
          <a:xfrm>
            <a:off x="228600" y="152400"/>
            <a:ext cx="3657600" cy="646331"/>
          </a:xfrm>
          <a:prstGeom prst="rect">
            <a:avLst/>
          </a:prstGeom>
          <a:noFill/>
        </p:spPr>
        <p:txBody>
          <a:bodyPr wrap="square" rtlCol="0">
            <a:spAutoFit/>
          </a:bodyPr>
          <a:lstStyle/>
          <a:p>
            <a:r>
              <a:rPr lang="en-US" sz="3600" b="0" i="1" dirty="0">
                <a:solidFill>
                  <a:srgbClr val="00FF00"/>
                </a:solidFill>
              </a:rPr>
              <a:t>In Summary</a:t>
            </a:r>
          </a:p>
        </p:txBody>
      </p:sp>
    </p:spTree>
    <p:extLst>
      <p:ext uri="{BB962C8B-B14F-4D97-AF65-F5344CB8AC3E}">
        <p14:creationId xmlns:p14="http://schemas.microsoft.com/office/powerpoint/2010/main" val="22578738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4267200"/>
            <a:ext cx="7427913" cy="728662"/>
          </a:xfrm>
        </p:spPr>
        <p:txBody>
          <a:bodyPr/>
          <a:lstStyle/>
          <a:p>
            <a:endParaRPr lang="en-US" dirty="0"/>
          </a:p>
        </p:txBody>
      </p:sp>
      <p:sp>
        <p:nvSpPr>
          <p:cNvPr id="3" name="Text Placeholder 2"/>
          <p:cNvSpPr>
            <a:spLocks noGrp="1"/>
          </p:cNvSpPr>
          <p:nvPr>
            <p:ph type="body" idx="1"/>
          </p:nvPr>
        </p:nvSpPr>
        <p:spPr>
          <a:xfrm>
            <a:off x="533400" y="228600"/>
            <a:ext cx="8001000" cy="6096000"/>
          </a:xfrm>
        </p:spPr>
        <p:txBody>
          <a:bodyPr>
            <a:normAutofit/>
          </a:bodyPr>
          <a:lstStyle/>
          <a:p>
            <a:r>
              <a:rPr lang="en-US" sz="2800" i="1" dirty="0"/>
              <a:t>Critical Issues </a:t>
            </a:r>
            <a:r>
              <a:rPr lang="en-US" sz="2400" b="1" dirty="0"/>
              <a:t>identified on day one of Board workshop:</a:t>
            </a:r>
          </a:p>
          <a:p>
            <a:pPr marL="457200" indent="-457200">
              <a:buAutoNum type="arabicPeriod"/>
            </a:pPr>
            <a:r>
              <a:rPr lang="en-US" dirty="0"/>
              <a:t>Board-owned vision for ANU’s future</a:t>
            </a:r>
          </a:p>
          <a:p>
            <a:pPr marL="457200" indent="-457200">
              <a:buAutoNum type="arabicPeriod" startAt="2"/>
            </a:pPr>
            <a:r>
              <a:rPr lang="en-US" dirty="0"/>
              <a:t>Survival in competitive education environment (</a:t>
            </a:r>
            <a:r>
              <a:rPr lang="en-US" dirty="0" err="1"/>
              <a:t>inc.</a:t>
            </a:r>
            <a:r>
              <a:rPr lang="en-US" dirty="0"/>
              <a:t> on-line education)</a:t>
            </a:r>
          </a:p>
          <a:p>
            <a:r>
              <a:rPr lang="en-US" dirty="0"/>
              <a:t>3.     Plans and procedures for making tough decisions (</a:t>
            </a:r>
            <a:r>
              <a:rPr lang="en-US" dirty="0" err="1"/>
              <a:t>inc.</a:t>
            </a:r>
            <a:r>
              <a:rPr lang="en-US" dirty="0"/>
              <a:t> scenario planning)</a:t>
            </a:r>
          </a:p>
          <a:p>
            <a:pPr marL="457200" indent="-457200">
              <a:buAutoNum type="arabicPeriod" startAt="4"/>
            </a:pPr>
            <a:r>
              <a:rPr lang="en-US" dirty="0"/>
              <a:t>Protocols and systems for elections</a:t>
            </a:r>
          </a:p>
          <a:p>
            <a:pPr marL="457200" indent="-457200">
              <a:buAutoNum type="arabicPeriod" startAt="5"/>
            </a:pPr>
            <a:r>
              <a:rPr lang="en-US" dirty="0"/>
              <a:t>Succession planning for the Board, senior administration, and faculty</a:t>
            </a:r>
          </a:p>
          <a:p>
            <a:pPr marL="457200" indent="-457200">
              <a:buAutoNum type="arabicPlain" startAt="6"/>
            </a:pPr>
            <a:r>
              <a:rPr lang="en-US" dirty="0"/>
              <a:t>Clergy-laity balance on Board (</a:t>
            </a:r>
            <a:r>
              <a:rPr lang="en-US" dirty="0" err="1"/>
              <a:t>inc.</a:t>
            </a:r>
            <a:r>
              <a:rPr lang="en-US" dirty="0"/>
              <a:t> representation of ANU constituency)</a:t>
            </a:r>
          </a:p>
          <a:p>
            <a:pPr marL="457200" indent="-457200">
              <a:buAutoNum type="arabicPlain" startAt="6"/>
            </a:pPr>
            <a:r>
              <a:rPr lang="en-US" dirty="0"/>
              <a:t>Impact of SANU on ANU Board representation </a:t>
            </a:r>
          </a:p>
          <a:p>
            <a:pPr marL="457200" indent="-457200">
              <a:buAutoNum type="arabicPlain" startAt="6"/>
            </a:pPr>
            <a:r>
              <a:rPr lang="en-US" dirty="0"/>
              <a:t>Need for Board Policy Manual (articulate relationship of Board of Trust and University Council)</a:t>
            </a:r>
          </a:p>
          <a:p>
            <a:pPr marL="457200" indent="-457200">
              <a:buAutoNum type="arabicPlain" startAt="6"/>
            </a:pPr>
            <a:r>
              <a:rPr lang="en-US" dirty="0"/>
              <a:t>Are both (</a:t>
            </a:r>
            <a:r>
              <a:rPr lang="en-US" dirty="0" err="1"/>
              <a:t>BofT</a:t>
            </a:r>
            <a:r>
              <a:rPr lang="en-US" dirty="0"/>
              <a:t> and UC) still needed in light of Charter Section15 (1)?</a:t>
            </a:r>
          </a:p>
          <a:p>
            <a:pPr marL="457200" indent="-457200">
              <a:buAutoNum type="arabicPlain" startAt="6"/>
            </a:pPr>
            <a:r>
              <a:rPr lang="en-US" dirty="0"/>
              <a:t>Maintaining stability while implementing change</a:t>
            </a:r>
          </a:p>
          <a:p>
            <a:pPr marL="457200" indent="-457200">
              <a:buAutoNum type="arabicPlain" startAt="6"/>
            </a:pPr>
            <a:endParaRPr lang="en-US" dirty="0"/>
          </a:p>
          <a:p>
            <a:pPr marL="457200" indent="-457200">
              <a:buAutoNum type="arabicPlain" startAt="6"/>
            </a:pPr>
            <a:endParaRPr lang="en-US" dirty="0"/>
          </a:p>
          <a:p>
            <a:pPr marL="457200" indent="-457200">
              <a:buAutoNum type="arabicPlain" startAt="6"/>
            </a:pPr>
            <a:endParaRPr lang="en-US" dirty="0"/>
          </a:p>
        </p:txBody>
      </p:sp>
      <p:sp>
        <p:nvSpPr>
          <p:cNvPr id="4" name="Date Placeholder 3"/>
          <p:cNvSpPr>
            <a:spLocks noGrp="1"/>
          </p:cNvSpPr>
          <p:nvPr>
            <p:ph type="dt" sz="half" idx="10"/>
          </p:nvPr>
        </p:nvSpPr>
        <p:spPr/>
        <p:txBody>
          <a:bodyPr/>
          <a:lstStyle/>
          <a:p>
            <a:pPr>
              <a:defRPr/>
            </a:pPr>
            <a:fld id="{367C7C9C-CE79-45B7-84B1-1EC8071EBD03}" type="datetime3">
              <a:rPr lang="en-US" smtClean="0"/>
              <a:t>25 March 2022</a:t>
            </a:fld>
            <a:endParaRPr lang="en-US"/>
          </a:p>
        </p:txBody>
      </p:sp>
      <p:sp>
        <p:nvSpPr>
          <p:cNvPr id="5" name="Slide Number Placeholder 4"/>
          <p:cNvSpPr>
            <a:spLocks noGrp="1"/>
          </p:cNvSpPr>
          <p:nvPr>
            <p:ph type="sldNum" sz="quarter" idx="12"/>
          </p:nvPr>
        </p:nvSpPr>
        <p:spPr/>
        <p:txBody>
          <a:bodyPr/>
          <a:lstStyle/>
          <a:p>
            <a:pPr>
              <a:defRPr/>
            </a:pPr>
            <a:fld id="{81B61F53-59AC-4827-AE08-504AD04A22EE}" type="slidenum">
              <a:rPr lang="en-US" smtClean="0"/>
              <a:pPr>
                <a:defRPr/>
              </a:pPr>
              <a:t>63</a:t>
            </a:fld>
            <a:endParaRPr lang="en-US"/>
          </a:p>
        </p:txBody>
      </p:sp>
    </p:spTree>
    <p:extLst>
      <p:ext uri="{BB962C8B-B14F-4D97-AF65-F5344CB8AC3E}">
        <p14:creationId xmlns:p14="http://schemas.microsoft.com/office/powerpoint/2010/main" val="29864758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a:xfrm>
            <a:off x="762000" y="0"/>
            <a:ext cx="7772400" cy="5029200"/>
          </a:xfrm>
        </p:spPr>
        <p:txBody>
          <a:bodyPr>
            <a:normAutofit fontScale="92500" lnSpcReduction="10000"/>
          </a:bodyPr>
          <a:lstStyle/>
          <a:p>
            <a:pPr marL="68580" indent="0">
              <a:buNone/>
            </a:pPr>
            <a:r>
              <a:rPr lang="en-US" sz="4000" dirty="0">
                <a:solidFill>
                  <a:schemeClr val="tx1"/>
                </a:solidFill>
              </a:rPr>
              <a:t>Identify the </a:t>
            </a:r>
            <a:r>
              <a:rPr lang="en-US" sz="4000" b="1" i="1" dirty="0">
                <a:solidFill>
                  <a:schemeClr val="tx1"/>
                </a:solidFill>
              </a:rPr>
              <a:t>top 5 critical issues </a:t>
            </a:r>
            <a:r>
              <a:rPr lang="en-US" sz="4000" dirty="0">
                <a:solidFill>
                  <a:schemeClr val="tx1"/>
                </a:solidFill>
              </a:rPr>
              <a:t>that facing ANU in the </a:t>
            </a:r>
            <a:r>
              <a:rPr lang="en-US" sz="4000" b="1" i="1" dirty="0">
                <a:solidFill>
                  <a:schemeClr val="tx1"/>
                </a:solidFill>
              </a:rPr>
              <a:t>next 3 years </a:t>
            </a:r>
            <a:r>
              <a:rPr lang="en-US" sz="4000" dirty="0">
                <a:solidFill>
                  <a:schemeClr val="tx1"/>
                </a:solidFill>
              </a:rPr>
              <a:t>as the institution plans for the future</a:t>
            </a:r>
          </a:p>
          <a:p>
            <a:pPr marL="466725" indent="-69850">
              <a:buClr>
                <a:schemeClr val="tx1"/>
              </a:buClr>
              <a:buFont typeface="+mj-lt"/>
              <a:buAutoNum type="arabicPeriod"/>
            </a:pPr>
            <a:r>
              <a:rPr lang="en-US" sz="4000" dirty="0">
                <a:solidFill>
                  <a:schemeClr val="tx1"/>
                </a:solidFill>
              </a:rPr>
              <a:t> </a:t>
            </a:r>
          </a:p>
          <a:p>
            <a:pPr marL="466725" indent="-69850">
              <a:buClr>
                <a:schemeClr val="tx1"/>
              </a:buClr>
              <a:buFont typeface="+mj-lt"/>
              <a:buAutoNum type="arabicPeriod"/>
            </a:pPr>
            <a:r>
              <a:rPr lang="en-US" sz="4000" dirty="0">
                <a:solidFill>
                  <a:schemeClr val="tx1"/>
                </a:solidFill>
              </a:rPr>
              <a:t> </a:t>
            </a:r>
          </a:p>
          <a:p>
            <a:pPr marL="466725" indent="-69850">
              <a:buClr>
                <a:schemeClr val="tx1"/>
              </a:buClr>
              <a:buFont typeface="+mj-lt"/>
              <a:buAutoNum type="arabicPeriod"/>
            </a:pPr>
            <a:r>
              <a:rPr lang="en-US" sz="4000" dirty="0">
                <a:solidFill>
                  <a:schemeClr val="tx1"/>
                </a:solidFill>
              </a:rPr>
              <a:t> </a:t>
            </a:r>
          </a:p>
          <a:p>
            <a:pPr marL="466725" indent="-69850">
              <a:buClr>
                <a:schemeClr val="tx1"/>
              </a:buClr>
              <a:buFont typeface="+mj-lt"/>
              <a:buAutoNum type="arabicPeriod"/>
            </a:pPr>
            <a:r>
              <a:rPr lang="en-US" sz="4000" dirty="0">
                <a:solidFill>
                  <a:schemeClr val="tx1"/>
                </a:solidFill>
              </a:rPr>
              <a:t> </a:t>
            </a:r>
          </a:p>
          <a:p>
            <a:pPr marL="466725" indent="-69850">
              <a:buClr>
                <a:schemeClr val="tx1"/>
              </a:buClr>
              <a:buFont typeface="+mj-lt"/>
              <a:buAutoNum type="arabicPeriod"/>
            </a:pPr>
            <a:r>
              <a:rPr lang="en-US" sz="4000" dirty="0">
                <a:solidFill>
                  <a:schemeClr val="tx1"/>
                </a:solidFill>
              </a:rPr>
              <a:t>  </a:t>
            </a:r>
          </a:p>
        </p:txBody>
      </p:sp>
      <p:sp>
        <p:nvSpPr>
          <p:cNvPr id="3" name="Date Placeholder 2"/>
          <p:cNvSpPr>
            <a:spLocks noGrp="1"/>
          </p:cNvSpPr>
          <p:nvPr>
            <p:ph type="dt" sz="half" idx="10"/>
          </p:nvPr>
        </p:nvSpPr>
        <p:spPr/>
        <p:txBody>
          <a:bodyPr/>
          <a:lstStyle/>
          <a:p>
            <a:pPr>
              <a:defRPr/>
            </a:pPr>
            <a:fld id="{E4318562-81FE-4016-BCE9-8B7EB2ABDB46}" type="datetime3">
              <a:rPr lang="en-US" smtClean="0"/>
              <a:t>25 March 2022</a:t>
            </a:fld>
            <a:endParaRPr lang="en-US"/>
          </a:p>
        </p:txBody>
      </p:sp>
      <p:sp>
        <p:nvSpPr>
          <p:cNvPr id="4" name="Slide Number Placeholder 3"/>
          <p:cNvSpPr>
            <a:spLocks noGrp="1"/>
          </p:cNvSpPr>
          <p:nvPr>
            <p:ph type="sldNum" sz="quarter" idx="12"/>
          </p:nvPr>
        </p:nvSpPr>
        <p:spPr/>
        <p:txBody>
          <a:bodyPr/>
          <a:lstStyle/>
          <a:p>
            <a:pPr>
              <a:defRPr/>
            </a:pPr>
            <a:fld id="{480CEA4B-FF60-4C3D-80A6-97C0839E034E}" type="slidenum">
              <a:rPr lang="en-US" smtClean="0"/>
              <a:pPr>
                <a:defRPr/>
              </a:pPr>
              <a:t>64</a:t>
            </a:fld>
            <a:endParaRPr lang="en-US"/>
          </a:p>
        </p:txBody>
      </p:sp>
    </p:spTree>
    <p:extLst>
      <p:ext uri="{BB962C8B-B14F-4D97-AF65-F5344CB8AC3E}">
        <p14:creationId xmlns:p14="http://schemas.microsoft.com/office/powerpoint/2010/main" val="25264370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838200"/>
            <a:ext cx="7772400" cy="1362075"/>
          </a:xfrm>
        </p:spPr>
        <p:txBody>
          <a:bodyPr/>
          <a:lstStyle/>
          <a:p>
            <a:r>
              <a:rPr lang="en-US" dirty="0"/>
              <a:t>Next steps:</a:t>
            </a:r>
          </a:p>
        </p:txBody>
      </p:sp>
      <p:sp>
        <p:nvSpPr>
          <p:cNvPr id="3" name="Date Placeholder 2"/>
          <p:cNvSpPr>
            <a:spLocks noGrp="1"/>
          </p:cNvSpPr>
          <p:nvPr>
            <p:ph type="dt" sz="half" idx="10"/>
          </p:nvPr>
        </p:nvSpPr>
        <p:spPr/>
        <p:txBody>
          <a:bodyPr/>
          <a:lstStyle/>
          <a:p>
            <a:pPr>
              <a:defRPr/>
            </a:pPr>
            <a:fld id="{E4318562-81FE-4016-BCE9-8B7EB2ABDB46}" type="datetime3">
              <a:rPr lang="en-US" smtClean="0"/>
              <a:t>25 March 2022</a:t>
            </a:fld>
            <a:endParaRPr lang="en-US"/>
          </a:p>
        </p:txBody>
      </p:sp>
      <p:sp>
        <p:nvSpPr>
          <p:cNvPr id="4" name="Slide Number Placeholder 3"/>
          <p:cNvSpPr>
            <a:spLocks noGrp="1"/>
          </p:cNvSpPr>
          <p:nvPr>
            <p:ph type="sldNum" sz="quarter" idx="12"/>
          </p:nvPr>
        </p:nvSpPr>
        <p:spPr/>
        <p:txBody>
          <a:bodyPr/>
          <a:lstStyle/>
          <a:p>
            <a:pPr>
              <a:defRPr/>
            </a:pPr>
            <a:fld id="{480CEA4B-FF60-4C3D-80A6-97C0839E034E}" type="slidenum">
              <a:rPr lang="en-US" smtClean="0"/>
              <a:pPr>
                <a:defRPr/>
              </a:pPr>
              <a:t>65</a:t>
            </a:fld>
            <a:endParaRPr lang="en-US"/>
          </a:p>
        </p:txBody>
      </p:sp>
    </p:spTree>
    <p:extLst>
      <p:ext uri="{BB962C8B-B14F-4D97-AF65-F5344CB8AC3E}">
        <p14:creationId xmlns:p14="http://schemas.microsoft.com/office/powerpoint/2010/main" val="1468142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905000"/>
            <a:ext cx="7467600" cy="3477875"/>
          </a:xfrm>
          <a:prstGeom prst="rect">
            <a:avLst/>
          </a:prstGeom>
        </p:spPr>
        <p:txBody>
          <a:bodyPr wrap="square">
            <a:spAutoFit/>
          </a:bodyPr>
          <a:lstStyle/>
          <a:p>
            <a:pPr algn="ctr"/>
            <a:r>
              <a:rPr lang="en-US" sz="4400" dirty="0"/>
              <a:t>Board members </a:t>
            </a:r>
          </a:p>
          <a:p>
            <a:pPr algn="ctr"/>
            <a:r>
              <a:rPr lang="en-US" sz="4400" dirty="0"/>
              <a:t>understand the role, </a:t>
            </a:r>
          </a:p>
          <a:p>
            <a:pPr algn="ctr"/>
            <a:r>
              <a:rPr lang="en-US" sz="4400" dirty="0"/>
              <a:t>purpose and function </a:t>
            </a:r>
          </a:p>
          <a:p>
            <a:pPr algn="ctr"/>
            <a:r>
              <a:rPr lang="en-US" sz="4400" dirty="0"/>
              <a:t>of the board, </a:t>
            </a:r>
          </a:p>
          <a:p>
            <a:pPr algn="ctr"/>
            <a:r>
              <a:rPr lang="en-US" sz="4400" dirty="0"/>
              <a:t>including board structure</a:t>
            </a:r>
          </a:p>
        </p:txBody>
      </p:sp>
      <p:sp>
        <p:nvSpPr>
          <p:cNvPr id="6" name="Rectangle 5"/>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#1</a:t>
            </a:r>
          </a:p>
        </p:txBody>
      </p:sp>
    </p:spTree>
    <p:extLst>
      <p:ext uri="{BB962C8B-B14F-4D97-AF65-F5344CB8AC3E}">
        <p14:creationId xmlns:p14="http://schemas.microsoft.com/office/powerpoint/2010/main" val="3819412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lstStyle/>
          <a:p>
            <a:pPr algn="ctr"/>
            <a:r>
              <a:rPr lang="en-US" altLang="zh-CN" dirty="0"/>
              <a:t>HEAD IN – FINGERS OUT</a:t>
            </a:r>
            <a:endParaRPr lang="zh-CN" altLang="en-US" dirty="0"/>
          </a:p>
        </p:txBody>
      </p:sp>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25 March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8</a:t>
            </a:fld>
            <a:endParaRPr lang="zh-CN" altLang="en-US" dirty="0">
              <a:solidFill>
                <a:schemeClr val="bg1"/>
              </a:solidFill>
            </a:endParaRPr>
          </a:p>
        </p:txBody>
      </p:sp>
      <p:grpSp>
        <p:nvGrpSpPr>
          <p:cNvPr id="14" name="Group 13"/>
          <p:cNvGrpSpPr/>
          <p:nvPr/>
        </p:nvGrpSpPr>
        <p:grpSpPr>
          <a:xfrm>
            <a:off x="-228600" y="6626"/>
            <a:ext cx="9369286" cy="1295400"/>
            <a:chOff x="-228600" y="6626"/>
            <a:chExt cx="9369286" cy="1295400"/>
          </a:xfrm>
        </p:grpSpPr>
        <p:sp>
          <p:nvSpPr>
            <p:cNvPr id="6" name="Right Triangle 5"/>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a:ln w="50800"/>
                </a:rPr>
                <a:t>Best Practices:</a:t>
              </a:r>
            </a:p>
          </p:txBody>
        </p:sp>
        <p:cxnSp>
          <p:nvCxnSpPr>
            <p:cNvPr id="9" name="Straight Connector 8"/>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779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67C7C9C-CE79-45B7-84B1-1EC8071EBD03}" type="datetime3">
              <a:rPr lang="en-US" smtClean="0"/>
              <a:t>25 March 2022</a:t>
            </a:fld>
            <a:endParaRPr lang="en-US"/>
          </a:p>
        </p:txBody>
      </p:sp>
      <p:sp>
        <p:nvSpPr>
          <p:cNvPr id="5" name="Slide Number Placeholder 4"/>
          <p:cNvSpPr>
            <a:spLocks noGrp="1"/>
          </p:cNvSpPr>
          <p:nvPr>
            <p:ph type="sldNum" sz="quarter" idx="12"/>
          </p:nvPr>
        </p:nvSpPr>
        <p:spPr/>
        <p:txBody>
          <a:bodyPr/>
          <a:lstStyle/>
          <a:p>
            <a:pPr>
              <a:defRPr/>
            </a:pPr>
            <a:fld id="{81B61F53-59AC-4827-AE08-504AD04A22EE}" type="slidenum">
              <a:rPr lang="en-US" smtClean="0"/>
              <a:pPr>
                <a:defRPr/>
              </a:pPr>
              <a:t>9</a:t>
            </a:fld>
            <a:endParaRPr lang="en-US"/>
          </a:p>
        </p:txBody>
      </p:sp>
      <p:sp>
        <p:nvSpPr>
          <p:cNvPr id="6" name="Title 1"/>
          <p:cNvSpPr txBox="1">
            <a:spLocks/>
          </p:cNvSpPr>
          <p:nvPr/>
        </p:nvSpPr>
        <p:spPr>
          <a:xfrm>
            <a:off x="304800" y="228600"/>
            <a:ext cx="8610600" cy="495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Is there </a:t>
            </a:r>
            <a:r>
              <a:rPr lang="en-US" u="sng" dirty="0"/>
              <a:t>one</a:t>
            </a:r>
            <a:r>
              <a:rPr lang="en-US" dirty="0"/>
              <a:t> governing board of Africa Nazarene University?</a:t>
            </a:r>
          </a:p>
          <a:p>
            <a:endParaRPr lang="en-US" sz="4000" dirty="0"/>
          </a:p>
          <a:p>
            <a:pPr marL="571500" indent="-571500" algn="l">
              <a:buClr>
                <a:schemeClr val="accent1"/>
              </a:buClr>
              <a:buFont typeface="Wingdings" pitchFamily="2" charset="2"/>
              <a:buChar char="§"/>
            </a:pPr>
            <a:r>
              <a:rPr lang="en-US" sz="4000" dirty="0"/>
              <a:t>If so, what does the board do?</a:t>
            </a:r>
          </a:p>
          <a:p>
            <a:pPr marL="571500" indent="-571500" algn="l">
              <a:buClr>
                <a:schemeClr val="accent1"/>
              </a:buClr>
              <a:buFont typeface="Wingdings" pitchFamily="2" charset="2"/>
              <a:buChar char="§"/>
            </a:pPr>
            <a:endParaRPr lang="en-US" sz="2000" dirty="0"/>
          </a:p>
          <a:p>
            <a:pPr marL="571500" indent="-571500" algn="l">
              <a:buClr>
                <a:schemeClr val="accent1"/>
              </a:buClr>
              <a:buFont typeface="Wingdings" pitchFamily="2" charset="2"/>
              <a:buChar char="§"/>
            </a:pPr>
            <a:r>
              <a:rPr lang="en-US" sz="4000" dirty="0"/>
              <a:t>If more, how do they relate to one another?</a:t>
            </a:r>
          </a:p>
        </p:txBody>
      </p:sp>
    </p:spTree>
    <p:extLst>
      <p:ext uri="{BB962C8B-B14F-4D97-AF65-F5344CB8AC3E}">
        <p14:creationId xmlns:p14="http://schemas.microsoft.com/office/powerpoint/2010/main" val="1854171389"/>
      </p:ext>
    </p:extLst>
  </p:cSld>
  <p:clrMapOvr>
    <a:masterClrMapping/>
  </p:clrMapOvr>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E5293B856BD64CB1B87359681A7667" ma:contentTypeVersion="12" ma:contentTypeDescription="Create a new document." ma:contentTypeScope="" ma:versionID="e2e4fca6c7706156bc0866a237d2715b">
  <xsd:schema xmlns:xsd="http://www.w3.org/2001/XMLSchema" xmlns:xs="http://www.w3.org/2001/XMLSchema" xmlns:p="http://schemas.microsoft.com/office/2006/metadata/properties" xmlns:ns2="88ac171a-a967-4333-ab36-6fd36cf34859" xmlns:ns3="f988c003-70f0-43cc-9aae-75fb2e975181" targetNamespace="http://schemas.microsoft.com/office/2006/metadata/properties" ma:root="true" ma:fieldsID="6cce27538b149d122bf51225c47e4bdf" ns2:_="" ns3:_="">
    <xsd:import namespace="88ac171a-a967-4333-ab36-6fd36cf34859"/>
    <xsd:import namespace="f988c003-70f0-43cc-9aae-75fb2e9751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ac171a-a967-4333-ab36-6fd36cf348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88c003-70f0-43cc-9aae-75fb2e9751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DC5DF4-3F21-4BB2-A120-8839B4605315}"/>
</file>

<file path=customXml/itemProps2.xml><?xml version="1.0" encoding="utf-8"?>
<ds:datastoreItem xmlns:ds="http://schemas.openxmlformats.org/officeDocument/2006/customXml" ds:itemID="{F29B4B8D-1823-423D-8E23-2F63E16A16FC}"/>
</file>

<file path=customXml/itemProps3.xml><?xml version="1.0" encoding="utf-8"?>
<ds:datastoreItem xmlns:ds="http://schemas.openxmlformats.org/officeDocument/2006/customXml" ds:itemID="{78D0284F-238D-4E27-8C87-B90B4829EC04}"/>
</file>

<file path=docProps/app.xml><?xml version="1.0" encoding="utf-8"?>
<Properties xmlns="http://schemas.openxmlformats.org/officeDocument/2006/extended-properties" xmlns:vt="http://schemas.openxmlformats.org/officeDocument/2006/docPropsVTypes">
  <Template>TC101859862[[fn=Urban Pop]]</Template>
  <TotalTime>4649</TotalTime>
  <Words>2147</Words>
  <Application>Microsoft Macintosh PowerPoint</Application>
  <PresentationFormat>On-screen Show (4:3)</PresentationFormat>
  <Paragraphs>437</Paragraphs>
  <Slides>65</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Arial Black</vt:lpstr>
      <vt:lpstr>Gill Sans MT</vt:lpstr>
      <vt:lpstr>Myriad Condensed Web</vt:lpstr>
      <vt:lpstr>Times New Roman</vt:lpstr>
      <vt:lpstr>Wingdings</vt:lpstr>
      <vt:lpstr>Wingdings 3</vt:lpstr>
      <vt:lpstr>Urban Pop</vt:lpstr>
      <vt:lpstr>Best Practices  of strong and effective governing boards</vt:lpstr>
      <vt:lpstr>PowerPoint Presentation</vt:lpstr>
      <vt:lpstr>PowerPoint Presentation</vt:lpstr>
      <vt:lpstr>PowerPoint Presentation</vt:lpstr>
      <vt:lpstr>PowerPoint Presentation</vt:lpstr>
      <vt:lpstr>PowerPoint Presentation</vt:lpstr>
      <vt:lpstr>PowerPoint Presentation</vt:lpstr>
      <vt:lpstr>HEAD IN – FINGERS OUT</vt:lpstr>
      <vt:lpstr>PowerPoint Presentation</vt:lpstr>
      <vt:lpstr>PowerPoint Presentation</vt:lpstr>
      <vt:lpstr>PowerPoint Presentation</vt:lpstr>
      <vt:lpstr>PowerPoint Presentation</vt:lpstr>
      <vt:lpstr>PowerPoint Presentation</vt:lpstr>
      <vt:lpstr>PowerPoint Presentation</vt:lpstr>
      <vt:lpstr>1c. Board – university  vice-chancellor  relationship</vt:lpstr>
      <vt:lpstr>1d.  Board committees        and agenda development</vt:lpstr>
      <vt:lpstr>PowerPoint Presentation</vt:lpstr>
      <vt:lpstr>MISSION AND VALUES DRIVE US</vt:lpstr>
      <vt:lpstr>ANU Mission:</vt:lpstr>
      <vt:lpstr>ANU vision:</vt:lpstr>
      <vt:lpstr>ANU values:</vt:lpstr>
      <vt:lpstr>Realizing Our Intentions</vt:lpstr>
      <vt:lpstr>PowerPoint Presentation</vt:lpstr>
      <vt:lpstr>THINK QUESTIONS</vt:lpstr>
      <vt:lpstr>Board Members Ask The Right Questions (value defining and forward thinking…)  </vt:lpstr>
      <vt:lpstr>PowerPoint Presentation</vt:lpstr>
      <vt:lpstr>PowerPoint Presentation</vt:lpstr>
      <vt:lpstr>Additional Board questions:</vt:lpstr>
      <vt:lpstr>PowerPoint Presentation</vt:lpstr>
      <vt:lpstr>WRITE IT DOWN</vt:lpstr>
      <vt:lpstr>PowerPoint Presentation</vt:lpstr>
      <vt:lpstr>PowerPoint Presentation</vt:lpstr>
      <vt:lpstr>PowerPoint Presentation</vt:lpstr>
      <vt:lpstr>PowerPoint Presentation</vt:lpstr>
      <vt:lpstr>PowerPoint Presentation</vt:lpstr>
      <vt:lpstr>WATCH YOUR WORDS</vt:lpstr>
      <vt:lpstr>PowerPoint Presentation</vt:lpstr>
      <vt:lpstr>PowerPoint Presentation</vt:lpstr>
      <vt:lpstr>PowerPoint Presentation</vt:lpstr>
      <vt:lpstr>PowerPoint Presentation</vt:lpstr>
      <vt:lpstr>Active not passive  representation of the university</vt:lpstr>
      <vt:lpstr>Character Counts</vt:lpstr>
      <vt:lpstr>PowerPoint Presentation</vt:lpstr>
      <vt:lpstr>INTEGRITY MATTERS</vt:lpstr>
      <vt:lpstr>PowerPoint Presentation</vt:lpstr>
      <vt:lpstr>PowerPoint Presentation</vt:lpstr>
      <vt:lpstr>TAKE TIME</vt:lpstr>
      <vt:lpstr>PowerPoint Presentation</vt:lpstr>
      <vt:lpstr>PowerPoint Presentation</vt:lpstr>
      <vt:lpstr>YES! TO VISION-INSPIRED CHANGE</vt:lpstr>
      <vt:lpstr>PowerPoint Presentation</vt:lpstr>
      <vt:lpstr>REVIEW - REVISE - RESTATE - RENEW</vt:lpstr>
      <vt:lpstr>Planning Cycle</vt:lpstr>
      <vt:lpstr>PowerPoint Presentation</vt:lpstr>
      <vt:lpstr>ROLE MODELS OF GENEROSITY</vt:lpstr>
      <vt:lpstr>PowerPoint Presentation</vt:lpstr>
      <vt:lpstr>PowerPoint Presentation</vt:lpstr>
      <vt:lpstr>PASS IT ON</vt:lpstr>
      <vt:lpstr>PowerPoint Presentation</vt:lpstr>
      <vt:lpstr>PowerPoint Presentation</vt:lpstr>
      <vt:lpstr>PowerPoint Presentation</vt:lpstr>
      <vt:lpstr>Key questions to be pursued:</vt:lpstr>
      <vt:lpstr>PowerPoint Presentation</vt:lpstr>
      <vt:lpstr>PowerPoint Presentation</vt:lpstr>
      <vt:lpstr>Next steps:</vt:lpstr>
    </vt:vector>
  </TitlesOfParts>
  <Company>MVNU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CHARACTERISTICS OF STRONG AND EFFECTIVE BOARD MEMBERS</dc:title>
  <dc:creator>Laura Short</dc:creator>
  <cp:lastModifiedBy>Fairbanks, E. Lebron</cp:lastModifiedBy>
  <cp:revision>337</cp:revision>
  <cp:lastPrinted>2011-03-07T16:25:59Z</cp:lastPrinted>
  <dcterms:created xsi:type="dcterms:W3CDTF">2004-03-17T19:04:20Z</dcterms:created>
  <dcterms:modified xsi:type="dcterms:W3CDTF">2022-03-25T13:39:34Z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0x01010075E5293B856BD64CB1B87359681A7667</vt:lpwstr>
  </property>
</Properties>
</file>